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notesSlides/notesSlide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6" r:id="rId5"/>
  </p:sldMasterIdLst>
  <p:notesMasterIdLst>
    <p:notesMasterId r:id="rId43"/>
  </p:notesMasterIdLst>
  <p:handoutMasterIdLst>
    <p:handoutMasterId r:id="rId44"/>
  </p:handoutMasterIdLst>
  <p:sldIdLst>
    <p:sldId id="260" r:id="rId6"/>
    <p:sldId id="267" r:id="rId7"/>
    <p:sldId id="264" r:id="rId8"/>
    <p:sldId id="268" r:id="rId9"/>
    <p:sldId id="279" r:id="rId10"/>
    <p:sldId id="282" r:id="rId11"/>
    <p:sldId id="284" r:id="rId12"/>
    <p:sldId id="285" r:id="rId13"/>
    <p:sldId id="280" r:id="rId14"/>
    <p:sldId id="286" r:id="rId15"/>
    <p:sldId id="269" r:id="rId16"/>
    <p:sldId id="287" r:id="rId17"/>
    <p:sldId id="289" r:id="rId18"/>
    <p:sldId id="272" r:id="rId19"/>
    <p:sldId id="270" r:id="rId20"/>
    <p:sldId id="290" r:id="rId21"/>
    <p:sldId id="301" r:id="rId22"/>
    <p:sldId id="292" r:id="rId23"/>
    <p:sldId id="293" r:id="rId24"/>
    <p:sldId id="271" r:id="rId25"/>
    <p:sldId id="297" r:id="rId26"/>
    <p:sldId id="298" r:id="rId27"/>
    <p:sldId id="299" r:id="rId28"/>
    <p:sldId id="300" r:id="rId29"/>
    <p:sldId id="273" r:id="rId30"/>
    <p:sldId id="274" r:id="rId31"/>
    <p:sldId id="302" r:id="rId32"/>
    <p:sldId id="303" r:id="rId33"/>
    <p:sldId id="275" r:id="rId34"/>
    <p:sldId id="304" r:id="rId35"/>
    <p:sldId id="277" r:id="rId36"/>
    <p:sldId id="276" r:id="rId37"/>
    <p:sldId id="266" r:id="rId38"/>
    <p:sldId id="291" r:id="rId39"/>
    <p:sldId id="294" r:id="rId40"/>
    <p:sldId id="296" r:id="rId41"/>
    <p:sldId id="295" r:id="rId42"/>
  </p:sldIdLst>
  <p:sldSz cx="12192000" cy="6858000"/>
  <p:notesSz cx="6858000" cy="9144000"/>
  <p:custDataLst>
    <p:tags r:id="rId4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A46"/>
    <a:srgbClr val="A90533"/>
    <a:srgbClr val="2ABDC0"/>
    <a:srgbClr val="A72035"/>
    <a:srgbClr val="221E1F"/>
    <a:srgbClr val="A80532"/>
    <a:srgbClr val="355B6B"/>
    <a:srgbClr val="C2C0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F46D-945D-4B52-B41A-55509F70F4C5}" v="36" dt="2021-01-13T08:04:45.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2022" autoAdjust="0"/>
  </p:normalViewPr>
  <p:slideViewPr>
    <p:cSldViewPr snapToGrid="0">
      <p:cViewPr varScale="1">
        <p:scale>
          <a:sx n="72" d="100"/>
          <a:sy n="72" d="100"/>
        </p:scale>
        <p:origin x="288" y="67"/>
      </p:cViewPr>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ita Rangle" userId="c9e37a2a-f7db-45a7-a43d-432a7008a27b" providerId="ADAL" clId="{0164F46D-945D-4B52-B41A-55509F70F4C5}"/>
    <pc:docChg chg="custSel delSld modSld">
      <pc:chgData name="Sarita Rangle" userId="c9e37a2a-f7db-45a7-a43d-432a7008a27b" providerId="ADAL" clId="{0164F46D-945D-4B52-B41A-55509F70F4C5}" dt="2021-01-13T08:04:46.348" v="7" actId="478"/>
      <pc:docMkLst>
        <pc:docMk/>
      </pc:docMkLst>
      <pc:sldChg chg="delSp mod">
        <pc:chgData name="Sarita Rangle" userId="c9e37a2a-f7db-45a7-a43d-432a7008a27b" providerId="ADAL" clId="{0164F46D-945D-4B52-B41A-55509F70F4C5}" dt="2021-01-13T08:04:16.608" v="0" actId="478"/>
        <pc:sldMkLst>
          <pc:docMk/>
          <pc:sldMk cId="1662715773" sldId="260"/>
        </pc:sldMkLst>
        <pc:spChg chg="del">
          <ac:chgData name="Sarita Rangle" userId="c9e37a2a-f7db-45a7-a43d-432a7008a27b" providerId="ADAL" clId="{0164F46D-945D-4B52-B41A-55509F70F4C5}" dt="2021-01-13T08:04:16.608" v="0" actId="478"/>
          <ac:spMkLst>
            <pc:docMk/>
            <pc:sldMk cId="1662715773" sldId="260"/>
            <ac:spMk id="2" creationId="{28862EFF-8108-4959-9E5C-1B08378AF935}"/>
          </ac:spMkLst>
        </pc:spChg>
      </pc:sldChg>
      <pc:sldChg chg="del">
        <pc:chgData name="Sarita Rangle" userId="c9e37a2a-f7db-45a7-a43d-432a7008a27b" providerId="ADAL" clId="{0164F46D-945D-4B52-B41A-55509F70F4C5}" dt="2021-01-13T08:04:18.763" v="1" actId="47"/>
        <pc:sldMkLst>
          <pc:docMk/>
          <pc:sldMk cId="1760383079" sldId="261"/>
        </pc:sldMkLst>
      </pc:sldChg>
      <pc:sldChg chg="del">
        <pc:chgData name="Sarita Rangle" userId="c9e37a2a-f7db-45a7-a43d-432a7008a27b" providerId="ADAL" clId="{0164F46D-945D-4B52-B41A-55509F70F4C5}" dt="2021-01-13T08:04:19.787" v="2" actId="47"/>
        <pc:sldMkLst>
          <pc:docMk/>
          <pc:sldMk cId="376552725" sldId="262"/>
        </pc:sldMkLst>
      </pc:sldChg>
      <pc:sldChg chg="del">
        <pc:chgData name="Sarita Rangle" userId="c9e37a2a-f7db-45a7-a43d-432a7008a27b" providerId="ADAL" clId="{0164F46D-945D-4B52-B41A-55509F70F4C5}" dt="2021-01-13T08:04:21.145" v="3" actId="47"/>
        <pc:sldMkLst>
          <pc:docMk/>
          <pc:sldMk cId="2414282603" sldId="263"/>
        </pc:sldMkLst>
      </pc:sldChg>
      <pc:sldChg chg="delSp mod">
        <pc:chgData name="Sarita Rangle" userId="c9e37a2a-f7db-45a7-a43d-432a7008a27b" providerId="ADAL" clId="{0164F46D-945D-4B52-B41A-55509F70F4C5}" dt="2021-01-13T08:04:31.145" v="6" actId="478"/>
        <pc:sldMkLst>
          <pc:docMk/>
          <pc:sldMk cId="1646843272" sldId="264"/>
        </pc:sldMkLst>
        <pc:spChg chg="del">
          <ac:chgData name="Sarita Rangle" userId="c9e37a2a-f7db-45a7-a43d-432a7008a27b" providerId="ADAL" clId="{0164F46D-945D-4B52-B41A-55509F70F4C5}" dt="2021-01-13T08:04:31.145" v="6" actId="478"/>
          <ac:spMkLst>
            <pc:docMk/>
            <pc:sldMk cId="1646843272" sldId="264"/>
            <ac:spMk id="3" creationId="{63EAC120-40C6-448C-9FB6-5B44FDC43CEE}"/>
          </ac:spMkLst>
        </pc:spChg>
      </pc:sldChg>
      <pc:sldChg chg="delSp del mod">
        <pc:chgData name="Sarita Rangle" userId="c9e37a2a-f7db-45a7-a43d-432a7008a27b" providerId="ADAL" clId="{0164F46D-945D-4B52-B41A-55509F70F4C5}" dt="2021-01-13T08:04:26.988" v="5" actId="47"/>
        <pc:sldMkLst>
          <pc:docMk/>
          <pc:sldMk cId="2584904699" sldId="265"/>
        </pc:sldMkLst>
        <pc:spChg chg="del">
          <ac:chgData name="Sarita Rangle" userId="c9e37a2a-f7db-45a7-a43d-432a7008a27b" providerId="ADAL" clId="{0164F46D-945D-4B52-B41A-55509F70F4C5}" dt="2021-01-13T08:04:25.660" v="4" actId="478"/>
          <ac:spMkLst>
            <pc:docMk/>
            <pc:sldMk cId="2584904699" sldId="265"/>
            <ac:spMk id="4" creationId="{05DF0FC8-3867-4234-A4D4-9D41ED46CF9B}"/>
          </ac:spMkLst>
        </pc:spChg>
      </pc:sldChg>
      <pc:sldChg chg="delSp mod">
        <pc:chgData name="Sarita Rangle" userId="c9e37a2a-f7db-45a7-a43d-432a7008a27b" providerId="ADAL" clId="{0164F46D-945D-4B52-B41A-55509F70F4C5}" dt="2021-01-13T08:04:46.348" v="7" actId="478"/>
        <pc:sldMkLst>
          <pc:docMk/>
          <pc:sldMk cId="1023170502" sldId="266"/>
        </pc:sldMkLst>
        <pc:spChg chg="del">
          <ac:chgData name="Sarita Rangle" userId="c9e37a2a-f7db-45a7-a43d-432a7008a27b" providerId="ADAL" clId="{0164F46D-945D-4B52-B41A-55509F70F4C5}" dt="2021-01-13T08:04:46.348" v="7" actId="478"/>
          <ac:spMkLst>
            <pc:docMk/>
            <pc:sldMk cId="1023170502" sldId="266"/>
            <ac:spMk id="2" creationId="{506AE8AC-11BC-4623-A1A2-78AC5B587D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D89B51-2C67-4DFD-9413-DF8E3BCE68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0ACE379-A2BE-40FA-A458-036A0DA4B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9AAA1B-7856-480B-A424-AB18A8125D20}" type="datetimeFigureOut">
              <a:rPr lang="en-IN" smtClean="0"/>
              <a:t>23-06-2023</a:t>
            </a:fld>
            <a:endParaRPr lang="en-IN"/>
          </a:p>
        </p:txBody>
      </p:sp>
      <p:sp>
        <p:nvSpPr>
          <p:cNvPr id="4" name="Footer Placeholder 3">
            <a:extLst>
              <a:ext uri="{FF2B5EF4-FFF2-40B4-BE49-F238E27FC236}">
                <a16:creationId xmlns:a16="http://schemas.microsoft.com/office/drawing/2014/main" id="{0661D385-D0C5-4C4F-B0ED-664257D8CE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04E6ED4-B489-49C4-A022-ADB5F9D3C7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29E821-35B3-4FB6-8441-896773E64AC9}" type="slidenum">
              <a:rPr lang="en-IN" smtClean="0"/>
              <a:t>‹#›</a:t>
            </a:fld>
            <a:endParaRPr lang="en-IN"/>
          </a:p>
        </p:txBody>
      </p:sp>
    </p:spTree>
    <p:extLst>
      <p:ext uri="{BB962C8B-B14F-4D97-AF65-F5344CB8AC3E}">
        <p14:creationId xmlns:p14="http://schemas.microsoft.com/office/powerpoint/2010/main" val="2893382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1A1E4-85A1-4E32-A99E-61D0056E75AF}" type="datetimeFigureOut">
              <a:rPr lang="en-IN" smtClean="0"/>
              <a:t>23-06-2023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9DEA6-228F-4244-AD15-0746CF1C6E15}" type="slidenum">
              <a:rPr lang="en-IN" smtClean="0"/>
              <a:t>‹#›</a:t>
            </a:fld>
            <a:endParaRPr lang="en-IN"/>
          </a:p>
        </p:txBody>
      </p:sp>
    </p:spTree>
    <p:extLst>
      <p:ext uri="{BB962C8B-B14F-4D97-AF65-F5344CB8AC3E}">
        <p14:creationId xmlns:p14="http://schemas.microsoft.com/office/powerpoint/2010/main" val="161881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21</a:t>
            </a:fld>
            <a:endParaRPr lang="en-IN"/>
          </a:p>
        </p:txBody>
      </p:sp>
    </p:spTree>
    <p:extLst>
      <p:ext uri="{BB962C8B-B14F-4D97-AF65-F5344CB8AC3E}">
        <p14:creationId xmlns:p14="http://schemas.microsoft.com/office/powerpoint/2010/main" val="52153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22</a:t>
            </a:fld>
            <a:endParaRPr lang="en-IN"/>
          </a:p>
        </p:txBody>
      </p:sp>
    </p:spTree>
    <p:extLst>
      <p:ext uri="{BB962C8B-B14F-4D97-AF65-F5344CB8AC3E}">
        <p14:creationId xmlns:p14="http://schemas.microsoft.com/office/powerpoint/2010/main" val="166859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23</a:t>
            </a:fld>
            <a:endParaRPr lang="en-IN"/>
          </a:p>
        </p:txBody>
      </p:sp>
    </p:spTree>
    <p:extLst>
      <p:ext uri="{BB962C8B-B14F-4D97-AF65-F5344CB8AC3E}">
        <p14:creationId xmlns:p14="http://schemas.microsoft.com/office/powerpoint/2010/main" val="252579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24</a:t>
            </a:fld>
            <a:endParaRPr lang="en-IN"/>
          </a:p>
        </p:txBody>
      </p:sp>
    </p:spTree>
    <p:extLst>
      <p:ext uri="{BB962C8B-B14F-4D97-AF65-F5344CB8AC3E}">
        <p14:creationId xmlns:p14="http://schemas.microsoft.com/office/powerpoint/2010/main" val="113365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35</a:t>
            </a:fld>
            <a:endParaRPr lang="en-IN"/>
          </a:p>
        </p:txBody>
      </p:sp>
    </p:spTree>
    <p:extLst>
      <p:ext uri="{BB962C8B-B14F-4D97-AF65-F5344CB8AC3E}">
        <p14:creationId xmlns:p14="http://schemas.microsoft.com/office/powerpoint/2010/main" val="355121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36</a:t>
            </a:fld>
            <a:endParaRPr lang="en-IN"/>
          </a:p>
        </p:txBody>
      </p:sp>
    </p:spTree>
    <p:extLst>
      <p:ext uri="{BB962C8B-B14F-4D97-AF65-F5344CB8AC3E}">
        <p14:creationId xmlns:p14="http://schemas.microsoft.com/office/powerpoint/2010/main" val="3896701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37</a:t>
            </a:fld>
            <a:endParaRPr lang="en-IN"/>
          </a:p>
        </p:txBody>
      </p:sp>
    </p:spTree>
    <p:extLst>
      <p:ext uri="{BB962C8B-B14F-4D97-AF65-F5344CB8AC3E}">
        <p14:creationId xmlns:p14="http://schemas.microsoft.com/office/powerpoint/2010/main" val="4098707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2.xml"/><Relationship Id="rId4" Type="http://schemas.openxmlformats.org/officeDocument/2006/relationships/image" Target="../media/image14.sv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FFF9-D9C9-4CD1-AB30-DB15FF370AF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E5ED0F-41B6-4E53-95EF-3B28A6D6E9E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4AAE26-E132-4A66-8E55-2EBE5FA0B57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A2778BEC-CDA3-473B-8443-AF2343012992}"/>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98503FC6-A306-4F96-8027-9D0F191F1FC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96679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8321677C-834A-4EBE-8F6F-7D26C119899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2A899-C825-4A07-AF9D-AF30CBCFE76D}"/>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7" name="Footer Placeholder 4">
            <a:extLst>
              <a:ext uri="{FF2B5EF4-FFF2-40B4-BE49-F238E27FC236}">
                <a16:creationId xmlns:a16="http://schemas.microsoft.com/office/drawing/2014/main" id="{5A14EE9A-F50E-4790-84B2-AD001966D78E}"/>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2730524D-8890-4827-B121-B108EA62B4D3}"/>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64649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597BF-819C-48A2-A696-3E880A7468AC}"/>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21F8B-BFA3-4C3C-8E28-1CAA9BDEDEBC}"/>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C391A9-CB7D-44BB-B8DF-5C76C7171339}"/>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7" name="Footer Placeholder 4">
            <a:extLst>
              <a:ext uri="{FF2B5EF4-FFF2-40B4-BE49-F238E27FC236}">
                <a16:creationId xmlns:a16="http://schemas.microsoft.com/office/drawing/2014/main" id="{62C31A8A-6CBC-424F-BA34-11229513CBE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53243776-AC4B-4931-B6DA-6AB427DCD9C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3941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82692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794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3909972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D09331-FCF0-400C-9A38-C2F109732BFE}" type="datetimeFigureOut">
              <a:rPr lang="en-IN" smtClean="0"/>
              <a:t>23-06-2023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44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D09331-FCF0-400C-9A38-C2F109732BFE}" type="datetimeFigureOut">
              <a:rPr lang="en-IN" smtClean="0"/>
              <a:t>23-06-2023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514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D09331-FCF0-400C-9A38-C2F109732BFE}" type="datetimeFigureOut">
              <a:rPr lang="en-IN" smtClean="0"/>
              <a:t>23-06-2023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954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4451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23-06-2023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92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31C3EB-F013-423B-91D4-A7AE7250FBD4}"/>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4C449-D938-45F3-A136-A2AAADB1AA3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D5F0DBD9-4706-4A86-83DD-88A05DFDEB0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79F22E7E-83B8-41B2-85F4-14058E012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08693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23-06-2023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246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1376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224947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996A3B-3CAE-4B6C-BF47-96E4DAE55B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830830" y="3657471"/>
            <a:ext cx="1905000" cy="581025"/>
          </a:xfrm>
          <a:prstGeom prst="rect">
            <a:avLst/>
          </a:prstGeom>
        </p:spPr>
      </p:pic>
    </p:spTree>
    <p:custDataLst>
      <p:tags r:id="rId1"/>
    </p:custDataLst>
    <p:extLst>
      <p:ext uri="{BB962C8B-B14F-4D97-AF65-F5344CB8AC3E}">
        <p14:creationId xmlns:p14="http://schemas.microsoft.com/office/powerpoint/2010/main" val="1153783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4B89855-0027-4A87-B3E2-8EE62CBA37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709883"/>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6888" y="420785"/>
            <a:ext cx="1905000" cy="581025"/>
          </a:xfrm>
          <a:prstGeom prst="rect">
            <a:avLst/>
          </a:prstGeom>
        </p:spPr>
      </p:pic>
    </p:spTree>
    <p:custDataLst>
      <p:tags r:id="rId1"/>
    </p:custDataLst>
    <p:extLst>
      <p:ext uri="{BB962C8B-B14F-4D97-AF65-F5344CB8AC3E}">
        <p14:creationId xmlns:p14="http://schemas.microsoft.com/office/powerpoint/2010/main" val="470750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9F4FFD7-B871-4867-A86E-9B7808CBA55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714375"/>
          </a:xfrm>
          <a:prstGeom prst="rect">
            <a:avLst/>
          </a:prstGeom>
        </p:spPr>
      </p:pic>
      <p:pic>
        <p:nvPicPr>
          <p:cNvPr id="8" name="Graphic 7">
            <a:extLst>
              <a:ext uri="{FF2B5EF4-FFF2-40B4-BE49-F238E27FC236}">
                <a16:creationId xmlns:a16="http://schemas.microsoft.com/office/drawing/2014/main" id="{04A29C94-25B7-47FA-8B28-A392750183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8875"/>
            <a:ext cx="12192000" cy="619125"/>
          </a:xfrm>
          <a:prstGeom prst="rect">
            <a:avLst/>
          </a:prstGeom>
        </p:spPr>
      </p:pic>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3835132137"/>
      </p:ext>
    </p:extLst>
  </p:cSld>
  <p:clrMapOvr>
    <a:masterClrMapping/>
  </p:clrMapOvr>
  <p:extLst>
    <p:ext uri="{DCECCB84-F9BA-43D5-87BE-67443E8EF086}">
      <p15:sldGuideLst xmlns:p15="http://schemas.microsoft.com/office/powerpoint/2012/main">
        <p15:guide id="1" orient="horz" pos="4156" userDrawn="1">
          <p15:clr>
            <a:srgbClr val="FBAE40"/>
          </p15:clr>
        </p15:guide>
        <p15:guide id="2" pos="751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4E01DD7-FDF9-4260-9F03-29B2011618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38875"/>
            <a:ext cx="12192000" cy="619125"/>
          </a:xfrm>
          <a:prstGeom prst="rect">
            <a:avLst/>
          </a:prstGeom>
        </p:spPr>
      </p:pic>
      <p:pic>
        <p:nvPicPr>
          <p:cNvPr id="4" name="Graphic 3">
            <a:extLst>
              <a:ext uri="{FF2B5EF4-FFF2-40B4-BE49-F238E27FC236}">
                <a16:creationId xmlns:a16="http://schemas.microsoft.com/office/drawing/2014/main" id="{BD563DB8-3F72-4988-822D-69AE787838D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pic>
        <p:nvPicPr>
          <p:cNvPr id="6" name="Graphic 5">
            <a:extLst>
              <a:ext uri="{FF2B5EF4-FFF2-40B4-BE49-F238E27FC236}">
                <a16:creationId xmlns:a16="http://schemas.microsoft.com/office/drawing/2014/main" id="{FF077E32-A54F-4D37-A940-7532295B52A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489287524"/>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751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2" name="Graphic 1">
            <a:extLst>
              <a:ext uri="{FF2B5EF4-FFF2-40B4-BE49-F238E27FC236}">
                <a16:creationId xmlns:a16="http://schemas.microsoft.com/office/drawing/2014/main" id="{362718F8-67BA-4C42-9B3E-72C93A4707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237841794"/>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3" name="Graphic 2">
            <a:extLst>
              <a:ext uri="{FF2B5EF4-FFF2-40B4-BE49-F238E27FC236}">
                <a16:creationId xmlns:a16="http://schemas.microsoft.com/office/drawing/2014/main" id="{A1DEBBF6-E84E-4D71-9FE5-1AB52CB8BC8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8255105"/>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7819" y="2831306"/>
            <a:ext cx="3836361" cy="1195388"/>
          </a:xfrm>
          <a:prstGeom prst="rect">
            <a:avLst/>
          </a:prstGeom>
        </p:spPr>
      </p:pic>
    </p:spTree>
    <p:custDataLst>
      <p:tags r:id="rId1"/>
    </p:custDataLst>
    <p:extLst>
      <p:ext uri="{BB962C8B-B14F-4D97-AF65-F5344CB8AC3E}">
        <p14:creationId xmlns:p14="http://schemas.microsoft.com/office/powerpoint/2010/main" val="565751018"/>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2962-11E3-493B-AD1D-78000E9A6D89}"/>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C873CD-5659-4FBF-B1CE-450FFAEC984B}"/>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6D1E42-150A-4BFC-9329-0B947E51C8F1}"/>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7" name="Footer Placeholder 4">
            <a:extLst>
              <a:ext uri="{FF2B5EF4-FFF2-40B4-BE49-F238E27FC236}">
                <a16:creationId xmlns:a16="http://schemas.microsoft.com/office/drawing/2014/main" id="{42D3799A-8090-4FA0-A80A-20CB75D9D220}"/>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9303FAF8-A36A-429A-90DE-2C9CF8B8ED1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7490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6D100-BF9F-4F52-AB8B-E02043E8107B}"/>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4946DC-5528-4FFA-B165-52646B051E95}"/>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06EC64-C390-4E6B-9216-32F766CD2B7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7C38B17B-375A-418E-A208-48517ED9D7C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D75501DE-DFC5-4380-9DA6-E948A40C65CF}"/>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89923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C0259-54D6-4523-9B19-4AC0F0F25B5B}"/>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086EA9-EFD5-404A-A9E4-5E40763D7EAA}"/>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63F4D7-0DAA-43F5-BBD8-AF462848D2B1}"/>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A5FD02-C950-484F-85F0-F2ABD60775D9}"/>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0CAB29-2847-4F4B-A914-5B0314EA910C}"/>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10" name="Footer Placeholder 4">
            <a:extLst>
              <a:ext uri="{FF2B5EF4-FFF2-40B4-BE49-F238E27FC236}">
                <a16:creationId xmlns:a16="http://schemas.microsoft.com/office/drawing/2014/main" id="{8714F55C-0A64-4EA5-A7CE-EA2BC7635315}"/>
              </a:ext>
            </a:extLst>
          </p:cNvPr>
          <p:cNvSpPr>
            <a:spLocks noGrp="1"/>
          </p:cNvSpPr>
          <p:nvPr>
            <p:ph type="ftr" sz="quarter" idx="11"/>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1" name="Slide Number Placeholder 5">
            <a:extLst>
              <a:ext uri="{FF2B5EF4-FFF2-40B4-BE49-F238E27FC236}">
                <a16:creationId xmlns:a16="http://schemas.microsoft.com/office/drawing/2014/main" id="{0A987AC5-644A-472F-8951-8B881FC7B3CD}"/>
              </a:ext>
            </a:extLst>
          </p:cNvPr>
          <p:cNvSpPr>
            <a:spLocks noGrp="1"/>
          </p:cNvSpPr>
          <p:nvPr>
            <p:ph type="sldNum" sz="quarter" idx="12"/>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3818604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D726D13-7300-4BA7-B9A6-1F97DE5A171E}"/>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6" name="Footer Placeholder 4">
            <a:extLst>
              <a:ext uri="{FF2B5EF4-FFF2-40B4-BE49-F238E27FC236}">
                <a16:creationId xmlns:a16="http://schemas.microsoft.com/office/drawing/2014/main" id="{94CDA61B-CB91-4139-845D-D1E2DCDDE1B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7" name="Slide Number Placeholder 5">
            <a:extLst>
              <a:ext uri="{FF2B5EF4-FFF2-40B4-BE49-F238E27FC236}">
                <a16:creationId xmlns:a16="http://schemas.microsoft.com/office/drawing/2014/main" id="{0FCD30CE-83D7-4420-8DF3-24BDAA3EB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9832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5751B-C137-43AC-8D7C-26343C6E8BD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5" name="Footer Placeholder 4">
            <a:extLst>
              <a:ext uri="{FF2B5EF4-FFF2-40B4-BE49-F238E27FC236}">
                <a16:creationId xmlns:a16="http://schemas.microsoft.com/office/drawing/2014/main" id="{A96411AD-344B-408E-B5EC-550C7A58BA1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C95C87-AC46-4276-9F9A-6F0FBE4C7D4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25086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E4244-D51D-4ECA-8198-18EE96A892FF}"/>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AC9DA1-010A-4BE9-BAF6-EBFC61CF3105}"/>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B369CE-C0C2-4E06-A89D-DA54D2EA7152}"/>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2C1C43E9-C77F-4BC0-9F98-520278CF7DFA}"/>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544D793C-BE36-4094-81B6-342B99B4D010}"/>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198670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DB7DB0-696E-41B8-B4BA-93D7CC4D84BE}"/>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C16D9C-3D80-48BC-8D23-7682F2F785BA}"/>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E7FAFE-A182-4779-B33D-28D697D86F80}"/>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AAE407B4-801C-458A-8D75-68115217213C}"/>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C94F2B35-CC56-49EE-A3C3-85CEFDBF07B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428720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1B7607-045E-4118-A453-7E778C33811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23-06-2023</a:t>
            </a:fld>
            <a:endParaRPr lang="en-IN"/>
          </a:p>
        </p:txBody>
      </p:sp>
      <p:sp>
        <p:nvSpPr>
          <p:cNvPr id="5" name="Footer Placeholder 4">
            <a:extLst>
              <a:ext uri="{FF2B5EF4-FFF2-40B4-BE49-F238E27FC236}">
                <a16:creationId xmlns:a16="http://schemas.microsoft.com/office/drawing/2014/main" id="{6D7F69EE-4177-4718-8E6A-62A2BDC13C3D}"/>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2" name="Slide Number Placeholder 5">
            <a:extLst>
              <a:ext uri="{FF2B5EF4-FFF2-40B4-BE49-F238E27FC236}">
                <a16:creationId xmlns:a16="http://schemas.microsoft.com/office/drawing/2014/main" id="{64D370BD-12E2-4161-AA0B-8F24C367F49F}"/>
              </a:ext>
            </a:extLst>
          </p:cNvPr>
          <p:cNvSpPr>
            <a:spLocks noGrp="1"/>
          </p:cNvSpPr>
          <p:nvPr>
            <p:ph type="sldNum" sz="quarter" idx="4"/>
          </p:nvPr>
        </p:nvSpPr>
        <p:spPr>
          <a:xfrm>
            <a:off x="9301013" y="6336001"/>
            <a:ext cx="2743200" cy="365125"/>
          </a:xfrm>
          <a:prstGeom prst="rect">
            <a:avLst/>
          </a:prstGeom>
        </p:spPr>
        <p:txBody>
          <a:bodyPr vert="horz" lIns="91440" tIns="45720" rIns="91440" bIns="45720" rtlCol="0" anchor="ctr"/>
          <a:lstStyle>
            <a:lvl1pPr algn="r">
              <a:defRPr sz="1100">
                <a:solidFill>
                  <a:schemeClr val="bg1"/>
                </a:solidFill>
                <a:latin typeface="Times New Roman" panose="02020603050405020304" pitchFamily="18" charset="0"/>
                <a:cs typeface="Times New Roman" panose="02020603050405020304" pitchFamily="18" charset="0"/>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13"/>
    </p:custDataLst>
    <p:extLst>
      <p:ext uri="{BB962C8B-B14F-4D97-AF65-F5344CB8AC3E}">
        <p14:creationId xmlns:p14="http://schemas.microsoft.com/office/powerpoint/2010/main" val="28668950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adeGothic LT Light" panose="0200050302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adeGothic LT Light" panose="0200050302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adeGothic LT Light" panose="0200050302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23-06-2023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20"/>
    </p:custDataLst>
    <p:extLst>
      <p:ext uri="{BB962C8B-B14F-4D97-AF65-F5344CB8AC3E}">
        <p14:creationId xmlns:p14="http://schemas.microsoft.com/office/powerpoint/2010/main" val="17860253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9" r:id="rId12"/>
    <p:sldLayoutId id="2147483710" r:id="rId13"/>
    <p:sldLayoutId id="2147483711" r:id="rId14"/>
    <p:sldLayoutId id="2147483712" r:id="rId15"/>
    <p:sldLayoutId id="2147483713" r:id="rId16"/>
    <p:sldLayoutId id="2147483714"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2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7.xml"/><Relationship Id="rId1" Type="http://schemas.openxmlformats.org/officeDocument/2006/relationships/tags" Target="../tags/tag3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7.xml"/><Relationship Id="rId1" Type="http://schemas.openxmlformats.org/officeDocument/2006/relationships/tags" Target="../tags/tag3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slideLayout" Target="../slideLayouts/slideLayout27.xml"/><Relationship Id="rId1" Type="http://schemas.openxmlformats.org/officeDocument/2006/relationships/tags" Target="../tags/tag3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4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ags" Target="../tags/tag42.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43.xml"/><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44.xml"/><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7.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7.xml"/><Relationship Id="rId1" Type="http://schemas.openxmlformats.org/officeDocument/2006/relationships/tags" Target="../tags/tag2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7.xml"/><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5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5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5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5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7.xml"/><Relationship Id="rId1" Type="http://schemas.openxmlformats.org/officeDocument/2006/relationships/tags" Target="../tags/tag5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7.xml"/><Relationship Id="rId1" Type="http://schemas.openxmlformats.org/officeDocument/2006/relationships/tags" Target="../tags/tag56.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7.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ags" Target="../tags/tag2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ags" Target="../tags/tag2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7.xml"/><Relationship Id="rId1" Type="http://schemas.openxmlformats.org/officeDocument/2006/relationships/tags" Target="../tags/tag29.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7.xml"/><Relationship Id="rId1" Type="http://schemas.openxmlformats.org/officeDocument/2006/relationships/tags" Target="../tags/tag30.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4EF596B-2945-4738-8C89-2359895A9578}"/>
              </a:ext>
            </a:extLst>
          </p:cNvPr>
          <p:cNvCxnSpPr/>
          <p:nvPr/>
        </p:nvCxnSpPr>
        <p:spPr>
          <a:xfrm>
            <a:off x="2148840" y="5688148"/>
            <a:ext cx="7894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BCC53-AAA0-47AA-B556-5BFC781D2DFE}"/>
              </a:ext>
            </a:extLst>
          </p:cNvPr>
          <p:cNvSpPr txBox="1"/>
          <p:nvPr/>
        </p:nvSpPr>
        <p:spPr>
          <a:xfrm>
            <a:off x="4705587" y="5938540"/>
            <a:ext cx="2726387" cy="523220"/>
          </a:xfrm>
          <a:prstGeom prst="rect">
            <a:avLst/>
          </a:prstGeom>
          <a:noFill/>
        </p:spPr>
        <p:txBody>
          <a:bodyPr wrap="none" rtlCol="0">
            <a:spAutoFit/>
          </a:bodyPr>
          <a:lstStyle/>
          <a:p>
            <a:r>
              <a:rPr lang="en-IN" sz="2800" b="1" dirty="0">
                <a:solidFill>
                  <a:schemeClr val="bg1"/>
                </a:solidFill>
              </a:rPr>
              <a:t>Radwa Aboudina</a:t>
            </a:r>
          </a:p>
        </p:txBody>
      </p:sp>
      <p:sp>
        <p:nvSpPr>
          <p:cNvPr id="16" name="TextBox 15">
            <a:extLst>
              <a:ext uri="{FF2B5EF4-FFF2-40B4-BE49-F238E27FC236}">
                <a16:creationId xmlns:a16="http://schemas.microsoft.com/office/drawing/2014/main" id="{E895F82C-A254-4E24-9022-33B29ACAD80F}"/>
              </a:ext>
            </a:extLst>
          </p:cNvPr>
          <p:cNvSpPr txBox="1"/>
          <p:nvPr/>
        </p:nvSpPr>
        <p:spPr>
          <a:xfrm>
            <a:off x="2871047" y="4904655"/>
            <a:ext cx="6449907" cy="523220"/>
          </a:xfrm>
          <a:prstGeom prst="rect">
            <a:avLst/>
          </a:prstGeom>
          <a:noFill/>
        </p:spPr>
        <p:txBody>
          <a:bodyPr wrap="none" rtlCol="0">
            <a:spAutoFit/>
          </a:bodyPr>
          <a:lstStyle/>
          <a:p>
            <a:pPr algn="ctr"/>
            <a:r>
              <a:rPr lang="en-IN" sz="2800" dirty="0">
                <a:solidFill>
                  <a:schemeClr val="bg1"/>
                </a:solidFill>
              </a:rPr>
              <a:t>Banking Application Capstone Presentation</a:t>
            </a:r>
          </a:p>
        </p:txBody>
      </p:sp>
    </p:spTree>
    <p:custDataLst>
      <p:tags r:id="rId1"/>
    </p:custDataLst>
    <p:extLst>
      <p:ext uri="{BB962C8B-B14F-4D97-AF65-F5344CB8AC3E}">
        <p14:creationId xmlns:p14="http://schemas.microsoft.com/office/powerpoint/2010/main" val="166271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 – Signing up</a:t>
            </a:r>
          </a:p>
        </p:txBody>
      </p:sp>
      <p:sp>
        <p:nvSpPr>
          <p:cNvPr id="5" name="TextBox 4">
            <a:extLst>
              <a:ext uri="{FF2B5EF4-FFF2-40B4-BE49-F238E27FC236}">
                <a16:creationId xmlns:a16="http://schemas.microsoft.com/office/drawing/2014/main" id="{CD525D2A-75C8-D303-B069-18C54BFB3FA2}"/>
              </a:ext>
            </a:extLst>
          </p:cNvPr>
          <p:cNvSpPr txBox="1"/>
          <p:nvPr/>
        </p:nvSpPr>
        <p:spPr>
          <a:xfrm>
            <a:off x="390963" y="1166308"/>
            <a:ext cx="348992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Methods of Authentication</a:t>
            </a:r>
          </a:p>
          <a:p>
            <a:pPr marL="800100" lvl="1" indent="-342900">
              <a:buFont typeface="+mj-lt"/>
              <a:buAutoNum type="arabicPeriod"/>
            </a:pPr>
            <a:r>
              <a:rPr lang="en-US" dirty="0"/>
              <a:t>Email and password</a:t>
            </a:r>
          </a:p>
          <a:p>
            <a:pPr marL="800100" lvl="1" indent="-342900">
              <a:buFont typeface="+mj-lt"/>
              <a:buAutoNum type="arabicPeriod"/>
            </a:pPr>
            <a:r>
              <a:rPr lang="en-US" dirty="0"/>
              <a:t>Google OAuth</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835B179-850B-1370-F2B8-002094A2E503}"/>
              </a:ext>
            </a:extLst>
          </p:cNvPr>
          <p:cNvPicPr>
            <a:picLocks noChangeAspect="1"/>
          </p:cNvPicPr>
          <p:nvPr/>
        </p:nvPicPr>
        <p:blipFill rotWithShape="1">
          <a:blip r:embed="rId3"/>
          <a:srcRect l="814" t="537"/>
          <a:stretch/>
        </p:blipFill>
        <p:spPr>
          <a:xfrm>
            <a:off x="6964326" y="2056475"/>
            <a:ext cx="3489920" cy="4308033"/>
          </a:xfrm>
          <a:prstGeom prst="rect">
            <a:avLst/>
          </a:prstGeom>
          <a:ln>
            <a:solidFill>
              <a:schemeClr val="tx1"/>
            </a:solidFill>
          </a:ln>
        </p:spPr>
      </p:pic>
      <p:pic>
        <p:nvPicPr>
          <p:cNvPr id="6" name="Picture 5">
            <a:extLst>
              <a:ext uri="{FF2B5EF4-FFF2-40B4-BE49-F238E27FC236}">
                <a16:creationId xmlns:a16="http://schemas.microsoft.com/office/drawing/2014/main" id="{ED4338A0-5336-77CC-998E-7FE83E3846F2}"/>
              </a:ext>
            </a:extLst>
          </p:cNvPr>
          <p:cNvPicPr>
            <a:picLocks noChangeAspect="1"/>
          </p:cNvPicPr>
          <p:nvPr/>
        </p:nvPicPr>
        <p:blipFill>
          <a:blip r:embed="rId4"/>
          <a:stretch>
            <a:fillRect/>
          </a:stretch>
        </p:blipFill>
        <p:spPr>
          <a:xfrm>
            <a:off x="2719636" y="1924492"/>
            <a:ext cx="3376364" cy="4572001"/>
          </a:xfrm>
          <a:prstGeom prst="rect">
            <a:avLst/>
          </a:prstGeom>
        </p:spPr>
      </p:pic>
      <p:cxnSp>
        <p:nvCxnSpPr>
          <p:cNvPr id="9" name="Straight Arrow Connector 8">
            <a:extLst>
              <a:ext uri="{FF2B5EF4-FFF2-40B4-BE49-F238E27FC236}">
                <a16:creationId xmlns:a16="http://schemas.microsoft.com/office/drawing/2014/main" id="{1E50DAEB-18F1-1020-7214-AA6024D56480}"/>
              </a:ext>
            </a:extLst>
          </p:cNvPr>
          <p:cNvCxnSpPr>
            <a:cxnSpLocks/>
          </p:cNvCxnSpPr>
          <p:nvPr/>
        </p:nvCxnSpPr>
        <p:spPr>
          <a:xfrm>
            <a:off x="5344585" y="5922334"/>
            <a:ext cx="2417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31580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 – Loging in</a:t>
            </a:r>
          </a:p>
        </p:txBody>
      </p:sp>
      <p:pic>
        <p:nvPicPr>
          <p:cNvPr id="4" name="Picture 3">
            <a:extLst>
              <a:ext uri="{FF2B5EF4-FFF2-40B4-BE49-F238E27FC236}">
                <a16:creationId xmlns:a16="http://schemas.microsoft.com/office/drawing/2014/main" id="{5245785B-6920-90F5-1AF0-CCED558358F5}"/>
              </a:ext>
            </a:extLst>
          </p:cNvPr>
          <p:cNvPicPr>
            <a:picLocks noChangeAspect="1"/>
          </p:cNvPicPr>
          <p:nvPr/>
        </p:nvPicPr>
        <p:blipFill>
          <a:blip r:embed="rId3"/>
          <a:stretch>
            <a:fillRect/>
          </a:stretch>
        </p:blipFill>
        <p:spPr>
          <a:xfrm>
            <a:off x="1338641" y="2226430"/>
            <a:ext cx="4023709" cy="3756986"/>
          </a:xfrm>
          <a:prstGeom prst="rect">
            <a:avLst/>
          </a:prstGeom>
        </p:spPr>
      </p:pic>
      <p:sp>
        <p:nvSpPr>
          <p:cNvPr id="5" name="TextBox 4">
            <a:extLst>
              <a:ext uri="{FF2B5EF4-FFF2-40B4-BE49-F238E27FC236}">
                <a16:creationId xmlns:a16="http://schemas.microsoft.com/office/drawing/2014/main" id="{CD525D2A-75C8-D303-B069-18C54BFB3FA2}"/>
              </a:ext>
            </a:extLst>
          </p:cNvPr>
          <p:cNvSpPr txBox="1"/>
          <p:nvPr/>
        </p:nvSpPr>
        <p:spPr>
          <a:xfrm>
            <a:off x="390963" y="1166308"/>
            <a:ext cx="348992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Methods of Authentication</a:t>
            </a:r>
          </a:p>
          <a:p>
            <a:pPr marL="800100" lvl="1" indent="-342900">
              <a:buFont typeface="+mj-lt"/>
              <a:buAutoNum type="arabicPeriod"/>
            </a:pPr>
            <a:r>
              <a:rPr lang="en-US" dirty="0"/>
              <a:t>User name and password</a:t>
            </a:r>
          </a:p>
          <a:p>
            <a:pPr marL="800100" lvl="1" indent="-342900">
              <a:buFont typeface="+mj-lt"/>
              <a:buAutoNum type="arabicPeriod"/>
            </a:pPr>
            <a:r>
              <a:rPr lang="en-US" dirty="0"/>
              <a:t>Google OAuth</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835B179-850B-1370-F2B8-002094A2E503}"/>
              </a:ext>
            </a:extLst>
          </p:cNvPr>
          <p:cNvPicPr>
            <a:picLocks noChangeAspect="1"/>
          </p:cNvPicPr>
          <p:nvPr/>
        </p:nvPicPr>
        <p:blipFill rotWithShape="1">
          <a:blip r:embed="rId4"/>
          <a:srcRect l="814" t="537"/>
          <a:stretch/>
        </p:blipFill>
        <p:spPr>
          <a:xfrm>
            <a:off x="6666610" y="1807542"/>
            <a:ext cx="3489920" cy="4308033"/>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50DAEB-18F1-1020-7214-AA6024D56480}"/>
              </a:ext>
            </a:extLst>
          </p:cNvPr>
          <p:cNvCxnSpPr/>
          <p:nvPr/>
        </p:nvCxnSpPr>
        <p:spPr>
          <a:xfrm>
            <a:off x="3976573" y="5050473"/>
            <a:ext cx="2998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76325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 – Challenges &amp; Solutions</a:t>
            </a:r>
          </a:p>
        </p:txBody>
      </p:sp>
      <p:sp>
        <p:nvSpPr>
          <p:cNvPr id="5" name="TextBox 4">
            <a:extLst>
              <a:ext uri="{FF2B5EF4-FFF2-40B4-BE49-F238E27FC236}">
                <a16:creationId xmlns:a16="http://schemas.microsoft.com/office/drawing/2014/main" id="{CD525D2A-75C8-D303-B069-18C54BFB3FA2}"/>
              </a:ext>
            </a:extLst>
          </p:cNvPr>
          <p:cNvSpPr txBox="1"/>
          <p:nvPr/>
        </p:nvSpPr>
        <p:spPr>
          <a:xfrm>
            <a:off x="390963" y="1166308"/>
            <a:ext cx="4720513" cy="1661993"/>
          </a:xfrm>
          <a:prstGeom prst="rect">
            <a:avLst/>
          </a:prstGeom>
          <a:noFill/>
        </p:spPr>
        <p:txBody>
          <a:bodyPr wrap="square" rtlCol="0">
            <a:spAutoFit/>
          </a:bodyPr>
          <a:lstStyle/>
          <a:p>
            <a:pPr marL="342900" indent="-342900" algn="just">
              <a:buFont typeface="+mj-lt"/>
              <a:buAutoNum type="arabicPeriod"/>
            </a:pPr>
            <a:r>
              <a:rPr lang="en-US" b="1" dirty="0"/>
              <a:t>Challenge</a:t>
            </a:r>
            <a:r>
              <a:rPr lang="en-US" dirty="0"/>
              <a:t>: At first I ran the database on docker. </a:t>
            </a:r>
          </a:p>
          <a:p>
            <a:pPr marL="742950" lvl="1" indent="-285750" algn="just">
              <a:buFont typeface="Wingdings" panose="05000000000000000000" pitchFamily="2" charset="2"/>
              <a:buChar char="§"/>
            </a:pPr>
            <a:r>
              <a:rPr lang="en-US" sz="1600" dirty="0"/>
              <a:t>No access outside of local machine, after website was deployed. </a:t>
            </a:r>
          </a:p>
          <a:p>
            <a:pPr marL="742950" lvl="1" indent="-285750" algn="just">
              <a:buFont typeface="Wingdings" panose="05000000000000000000" pitchFamily="2" charset="2"/>
              <a:buChar char="§"/>
            </a:pPr>
            <a:r>
              <a:rPr lang="en-US" sz="1600" dirty="0"/>
              <a:t>Had to keep docker desktop running.</a:t>
            </a:r>
            <a:endParaRPr lang="en-US" dirty="0"/>
          </a:p>
          <a:p>
            <a:pPr marL="285750" indent="-285750" algn="jus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9C6593A7-CDED-EA61-E96B-EEF2E639635A}"/>
              </a:ext>
            </a:extLst>
          </p:cNvPr>
          <p:cNvSpPr txBox="1"/>
          <p:nvPr/>
        </p:nvSpPr>
        <p:spPr>
          <a:xfrm>
            <a:off x="5628837" y="1166308"/>
            <a:ext cx="6172200" cy="923330"/>
          </a:xfrm>
          <a:prstGeom prst="rect">
            <a:avLst/>
          </a:prstGeom>
          <a:noFill/>
        </p:spPr>
        <p:txBody>
          <a:bodyPr wrap="square" rtlCol="0">
            <a:spAutoFit/>
          </a:bodyPr>
          <a:lstStyle/>
          <a:p>
            <a:pPr marL="342900" indent="-342900">
              <a:buFont typeface="+mj-lt"/>
              <a:buAutoNum type="arabicPeriod"/>
            </a:pPr>
            <a:r>
              <a:rPr lang="en-US" dirty="0"/>
              <a:t> </a:t>
            </a:r>
            <a:r>
              <a:rPr lang="en-US" b="1" dirty="0"/>
              <a:t>Solution</a:t>
            </a:r>
            <a:r>
              <a:rPr lang="en-US" dirty="0"/>
              <a:t>: I ran the database on MongoDB Atlas which provided me with a URL that is always running and I could use anywhere</a:t>
            </a:r>
          </a:p>
        </p:txBody>
      </p:sp>
    </p:spTree>
    <p:custDataLst>
      <p:tags r:id="rId1"/>
    </p:custDataLst>
    <p:extLst>
      <p:ext uri="{BB962C8B-B14F-4D97-AF65-F5344CB8AC3E}">
        <p14:creationId xmlns:p14="http://schemas.microsoft.com/office/powerpoint/2010/main" val="62679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 – Challenges &amp; Solutions</a:t>
            </a:r>
          </a:p>
        </p:txBody>
      </p:sp>
      <p:sp>
        <p:nvSpPr>
          <p:cNvPr id="5" name="TextBox 4">
            <a:extLst>
              <a:ext uri="{FF2B5EF4-FFF2-40B4-BE49-F238E27FC236}">
                <a16:creationId xmlns:a16="http://schemas.microsoft.com/office/drawing/2014/main" id="{CD525D2A-75C8-D303-B069-18C54BFB3FA2}"/>
              </a:ext>
            </a:extLst>
          </p:cNvPr>
          <p:cNvSpPr txBox="1"/>
          <p:nvPr/>
        </p:nvSpPr>
        <p:spPr>
          <a:xfrm>
            <a:off x="390963" y="1166308"/>
            <a:ext cx="4720513" cy="2985433"/>
          </a:xfrm>
          <a:prstGeom prst="rect">
            <a:avLst/>
          </a:prstGeom>
          <a:noFill/>
        </p:spPr>
        <p:txBody>
          <a:bodyPr wrap="square" rtlCol="0">
            <a:spAutoFit/>
          </a:bodyPr>
          <a:lstStyle/>
          <a:p>
            <a:pPr marL="342900" indent="-342900" algn="just">
              <a:buFont typeface="+mj-lt"/>
              <a:buAutoNum type="arabicPeriod"/>
            </a:pPr>
            <a:r>
              <a:rPr lang="en-US" b="1" dirty="0"/>
              <a:t>Challenge</a:t>
            </a:r>
            <a:r>
              <a:rPr lang="en-US" dirty="0"/>
              <a:t>: At first I ran the database on docker. </a:t>
            </a:r>
          </a:p>
          <a:p>
            <a:pPr marL="742950" lvl="1" indent="-285750" algn="just">
              <a:buFont typeface="Wingdings" panose="05000000000000000000" pitchFamily="2" charset="2"/>
              <a:buChar char="§"/>
            </a:pPr>
            <a:r>
              <a:rPr lang="en-US" sz="1600" dirty="0"/>
              <a:t>No access outside of local machine, after website was deployed. </a:t>
            </a:r>
          </a:p>
          <a:p>
            <a:pPr marL="742950" lvl="1" indent="-285750" algn="just">
              <a:buFont typeface="Wingdings" panose="05000000000000000000" pitchFamily="2" charset="2"/>
              <a:buChar char="§"/>
            </a:pPr>
            <a:r>
              <a:rPr lang="en-US" sz="1600" dirty="0"/>
              <a:t>Had to keep docker desktop running.</a:t>
            </a:r>
          </a:p>
          <a:p>
            <a:pPr marL="742950" lvl="1" indent="-285750" algn="just">
              <a:buFont typeface="Wingdings" panose="05000000000000000000" pitchFamily="2" charset="2"/>
              <a:buChar char="§"/>
            </a:pPr>
            <a:endParaRPr lang="en-US" sz="1600" dirty="0"/>
          </a:p>
          <a:p>
            <a:pPr lvl="1" algn="just"/>
            <a:endParaRPr lang="en-US" sz="1600" dirty="0"/>
          </a:p>
          <a:p>
            <a:pPr marL="342900" indent="-342900" algn="just">
              <a:buFont typeface="+mj-lt"/>
              <a:buAutoNum type="arabicPeriod"/>
            </a:pPr>
            <a:r>
              <a:rPr lang="en-US" b="1" dirty="0"/>
              <a:t>Challenge</a:t>
            </a:r>
            <a:r>
              <a:rPr lang="en-US" dirty="0"/>
              <a:t>: The Google authentication server kept denying my access requests.</a:t>
            </a:r>
          </a:p>
          <a:p>
            <a:pPr marL="342900" indent="-342900" algn="just">
              <a:buFont typeface="+mj-lt"/>
              <a:buAutoNum type="arabicPeriod"/>
            </a:pPr>
            <a:endParaRPr lang="en-US" dirty="0"/>
          </a:p>
          <a:p>
            <a:pPr marL="285750" indent="-285750" algn="jus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9C6593A7-CDED-EA61-E96B-EEF2E639635A}"/>
              </a:ext>
            </a:extLst>
          </p:cNvPr>
          <p:cNvSpPr txBox="1"/>
          <p:nvPr/>
        </p:nvSpPr>
        <p:spPr>
          <a:xfrm>
            <a:off x="5628837" y="1166308"/>
            <a:ext cx="6172200" cy="2954655"/>
          </a:xfrm>
          <a:prstGeom prst="rect">
            <a:avLst/>
          </a:prstGeom>
          <a:noFill/>
        </p:spPr>
        <p:txBody>
          <a:bodyPr wrap="square" rtlCol="0">
            <a:spAutoFit/>
          </a:bodyPr>
          <a:lstStyle/>
          <a:p>
            <a:r>
              <a:rPr lang="en-US" dirty="0"/>
              <a:t> </a:t>
            </a:r>
            <a:r>
              <a:rPr lang="en-US" b="1" dirty="0"/>
              <a:t>Solution</a:t>
            </a:r>
            <a:r>
              <a:rPr lang="en-US" dirty="0"/>
              <a:t>: I ran the database on MongoDB Atlas which provided me with a URL that is always running and I could use anywhere</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400" dirty="0"/>
          </a:p>
          <a:p>
            <a:r>
              <a:rPr lang="en-US" b="1" dirty="0"/>
              <a:t>Solution</a:t>
            </a:r>
            <a:r>
              <a:rPr lang="en-US" dirty="0"/>
              <a:t>: Found out I needed authorize my local server URL on Google API manager, by adding it to the list of authorized URLs in my Client ID console. I also added my deployed website URL.</a:t>
            </a:r>
          </a:p>
          <a:p>
            <a:pPr marL="342900" indent="-342900">
              <a:buFont typeface="+mj-lt"/>
              <a:buAutoNum type="arabicPeriod"/>
            </a:pPr>
            <a:endParaRPr lang="en-US" dirty="0"/>
          </a:p>
        </p:txBody>
      </p:sp>
    </p:spTree>
    <p:custDataLst>
      <p:tags r:id="rId1"/>
    </p:custDataLst>
    <p:extLst>
      <p:ext uri="{BB962C8B-B14F-4D97-AF65-F5344CB8AC3E}">
        <p14:creationId xmlns:p14="http://schemas.microsoft.com/office/powerpoint/2010/main" val="248171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4189557" y="4904655"/>
            <a:ext cx="3812903" cy="523220"/>
          </a:xfrm>
          <a:prstGeom prst="rect">
            <a:avLst/>
          </a:prstGeom>
          <a:noFill/>
        </p:spPr>
        <p:txBody>
          <a:bodyPr wrap="none" rtlCol="0">
            <a:spAutoFit/>
          </a:bodyPr>
          <a:lstStyle/>
          <a:p>
            <a:pPr algn="ctr"/>
            <a:r>
              <a:rPr lang="en-IN" sz="2800" dirty="0">
                <a:solidFill>
                  <a:schemeClr val="bg1"/>
                </a:solidFill>
              </a:rPr>
              <a:t>Part 2: Database And API</a:t>
            </a:r>
          </a:p>
        </p:txBody>
      </p:sp>
    </p:spTree>
    <p:extLst>
      <p:ext uri="{BB962C8B-B14F-4D97-AF65-F5344CB8AC3E}">
        <p14:creationId xmlns:p14="http://schemas.microsoft.com/office/powerpoint/2010/main" val="1707032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Overview</a:t>
            </a:r>
          </a:p>
        </p:txBody>
      </p:sp>
      <p:sp>
        <p:nvSpPr>
          <p:cNvPr id="3" name="TextBox 2">
            <a:extLst>
              <a:ext uri="{FF2B5EF4-FFF2-40B4-BE49-F238E27FC236}">
                <a16:creationId xmlns:a16="http://schemas.microsoft.com/office/drawing/2014/main" id="{6487F5B8-749B-D89A-E5B4-D6EE95B17B18}"/>
              </a:ext>
            </a:extLst>
          </p:cNvPr>
          <p:cNvSpPr txBox="1"/>
          <p:nvPr/>
        </p:nvSpPr>
        <p:spPr>
          <a:xfrm>
            <a:off x="935665" y="1701209"/>
            <a:ext cx="727355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Type: MongoDB, non-relational document based.</a:t>
            </a:r>
          </a:p>
          <a:p>
            <a:pPr marL="285750" indent="-285750">
              <a:buFont typeface="Arial" panose="020B0604020202020204" pitchFamily="34" charset="0"/>
              <a:buChar char="•"/>
            </a:pPr>
            <a:r>
              <a:rPr lang="en-US" dirty="0"/>
              <a:t>Hosted on MongoDB Atlas </a:t>
            </a:r>
          </a:p>
          <a:p>
            <a:pPr marL="285750" indent="-285750">
              <a:buFont typeface="Arial" panose="020B0604020202020204" pitchFamily="34" charset="0"/>
              <a:buChar char="•"/>
            </a:pPr>
            <a:r>
              <a:rPr lang="en-US" dirty="0"/>
              <a:t>Can be connected to and viewed using tools like </a:t>
            </a:r>
          </a:p>
          <a:p>
            <a:pPr marL="742950" lvl="1" indent="-285750">
              <a:buFont typeface="Arial" panose="020B0604020202020204" pitchFamily="34" charset="0"/>
              <a:buChar char="•"/>
            </a:pPr>
            <a:r>
              <a:rPr lang="en-US" dirty="0"/>
              <a:t>MongoDB Compass</a:t>
            </a:r>
          </a:p>
          <a:p>
            <a:pPr marL="742950" lvl="1" indent="-285750">
              <a:buFont typeface="Arial" panose="020B0604020202020204" pitchFamily="34" charset="0"/>
              <a:buChar char="•"/>
            </a:pPr>
            <a:r>
              <a:rPr lang="en-US" dirty="0"/>
              <a:t>Studio 3T</a:t>
            </a:r>
          </a:p>
          <a:p>
            <a:pPr marL="742950" lvl="1" indent="-285750">
              <a:buFont typeface="Arial" panose="020B0604020202020204" pitchFamily="34" charset="0"/>
              <a:buChar char="•"/>
            </a:pPr>
            <a:r>
              <a:rPr lang="en-US" dirty="0"/>
              <a:t>Robot 3t.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E3B6D5F0-4E8A-2CF1-A957-FD7E3F078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8135" y="1422602"/>
            <a:ext cx="2052638" cy="557213"/>
          </a:xfrm>
          <a:prstGeom prst="rect">
            <a:avLst/>
          </a:prstGeom>
        </p:spPr>
      </p:pic>
      <p:pic>
        <p:nvPicPr>
          <p:cNvPr id="7" name="Picture 6">
            <a:extLst>
              <a:ext uri="{FF2B5EF4-FFF2-40B4-BE49-F238E27FC236}">
                <a16:creationId xmlns:a16="http://schemas.microsoft.com/office/drawing/2014/main" id="{F08EA6F3-CFC7-DF30-83DB-216E4D38D899}"/>
              </a:ext>
            </a:extLst>
          </p:cNvPr>
          <p:cNvPicPr>
            <a:picLocks noChangeAspect="1"/>
          </p:cNvPicPr>
          <p:nvPr/>
        </p:nvPicPr>
        <p:blipFill rotWithShape="1">
          <a:blip r:embed="rId4">
            <a:extLst>
              <a:ext uri="{28A0092B-C50C-407E-A947-70E740481C1C}">
                <a14:useLocalDpi xmlns:a14="http://schemas.microsoft.com/office/drawing/2010/main" val="0"/>
              </a:ext>
            </a:extLst>
          </a:blip>
          <a:srcRect t="32261"/>
          <a:stretch/>
        </p:blipFill>
        <p:spPr>
          <a:xfrm>
            <a:off x="8633637" y="1979815"/>
            <a:ext cx="2841552" cy="635051"/>
          </a:xfrm>
          <a:prstGeom prst="rect">
            <a:avLst/>
          </a:prstGeom>
        </p:spPr>
      </p:pic>
      <p:pic>
        <p:nvPicPr>
          <p:cNvPr id="9" name="Picture 8">
            <a:extLst>
              <a:ext uri="{FF2B5EF4-FFF2-40B4-BE49-F238E27FC236}">
                <a16:creationId xmlns:a16="http://schemas.microsoft.com/office/drawing/2014/main" id="{BD7CCBA2-44FF-A989-D39B-4D1E53B734EB}"/>
              </a:ext>
            </a:extLst>
          </p:cNvPr>
          <p:cNvPicPr>
            <a:picLocks noChangeAspect="1"/>
          </p:cNvPicPr>
          <p:nvPr/>
        </p:nvPicPr>
        <p:blipFill rotWithShape="1">
          <a:blip r:embed="rId5">
            <a:extLst>
              <a:ext uri="{28A0092B-C50C-407E-A947-70E740481C1C}">
                <a14:useLocalDpi xmlns:a14="http://schemas.microsoft.com/office/drawing/2010/main" val="0"/>
              </a:ext>
            </a:extLst>
          </a:blip>
          <a:srcRect l="13541" t="21131" b="31909"/>
          <a:stretch/>
        </p:blipFill>
        <p:spPr>
          <a:xfrm>
            <a:off x="8284092" y="2485029"/>
            <a:ext cx="3540642" cy="776178"/>
          </a:xfrm>
          <a:prstGeom prst="rect">
            <a:avLst/>
          </a:prstGeom>
        </p:spPr>
      </p:pic>
      <p:pic>
        <p:nvPicPr>
          <p:cNvPr id="13" name="Picture 12">
            <a:extLst>
              <a:ext uri="{FF2B5EF4-FFF2-40B4-BE49-F238E27FC236}">
                <a16:creationId xmlns:a16="http://schemas.microsoft.com/office/drawing/2014/main" id="{A428B6FD-5D8F-0422-183A-5F710389C6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8135" y="3404590"/>
            <a:ext cx="1900237" cy="664938"/>
          </a:xfrm>
          <a:prstGeom prst="rect">
            <a:avLst/>
          </a:prstGeom>
        </p:spPr>
      </p:pic>
      <p:pic>
        <p:nvPicPr>
          <p:cNvPr id="15" name="Picture 14">
            <a:extLst>
              <a:ext uri="{FF2B5EF4-FFF2-40B4-BE49-F238E27FC236}">
                <a16:creationId xmlns:a16="http://schemas.microsoft.com/office/drawing/2014/main" id="{8D7FD423-DC9B-3CAE-2918-682932F955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3153" y="4431693"/>
            <a:ext cx="1259405" cy="1259405"/>
          </a:xfrm>
          <a:prstGeom prst="rect">
            <a:avLst/>
          </a:prstGeom>
        </p:spPr>
      </p:pic>
    </p:spTree>
    <p:custDataLst>
      <p:tags r:id="rId1"/>
    </p:custDataLst>
    <p:extLst>
      <p:ext uri="{BB962C8B-B14F-4D97-AF65-F5344CB8AC3E}">
        <p14:creationId xmlns:p14="http://schemas.microsoft.com/office/powerpoint/2010/main" val="94095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C7556E-B64B-9E0A-A2B0-12D7AAC83C01}"/>
              </a:ext>
            </a:extLst>
          </p:cNvPr>
          <p:cNvSpPr/>
          <p:nvPr/>
        </p:nvSpPr>
        <p:spPr>
          <a:xfrm>
            <a:off x="5167423" y="1913860"/>
            <a:ext cx="3572540" cy="33811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968994-5B68-25B4-3EB9-17683B9BC683}"/>
              </a:ext>
            </a:extLst>
          </p:cNvPr>
          <p:cNvSpPr/>
          <p:nvPr/>
        </p:nvSpPr>
        <p:spPr>
          <a:xfrm>
            <a:off x="6096000" y="2200940"/>
            <a:ext cx="2113221" cy="27644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GoodBank</a:t>
            </a:r>
          </a:p>
        </p:txBody>
      </p:sp>
      <p:sp>
        <p:nvSpPr>
          <p:cNvPr id="3" name="TextBox 2">
            <a:extLst>
              <a:ext uri="{FF2B5EF4-FFF2-40B4-BE49-F238E27FC236}">
                <a16:creationId xmlns:a16="http://schemas.microsoft.com/office/drawing/2014/main" id="{6487F5B8-749B-D89A-E5B4-D6EE95B17B18}"/>
              </a:ext>
            </a:extLst>
          </p:cNvPr>
          <p:cNvSpPr txBox="1"/>
          <p:nvPr/>
        </p:nvSpPr>
        <p:spPr>
          <a:xfrm>
            <a:off x="935665" y="1701209"/>
            <a:ext cx="7273556"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F22131C-BD2B-BAB5-27FF-482CB47861D3}"/>
              </a:ext>
            </a:extLst>
          </p:cNvPr>
          <p:cNvSpPr txBox="1"/>
          <p:nvPr/>
        </p:nvSpPr>
        <p:spPr>
          <a:xfrm>
            <a:off x="1105786" y="2083981"/>
            <a:ext cx="2393476" cy="2308324"/>
          </a:xfrm>
          <a:prstGeom prst="rect">
            <a:avLst/>
          </a:prstGeom>
          <a:noFill/>
        </p:spPr>
        <p:txBody>
          <a:bodyPr wrap="none" rtlCol="0">
            <a:spAutoFit/>
          </a:bodyPr>
          <a:lstStyle/>
          <a:p>
            <a:pPr marL="285750" indent="-285750">
              <a:buFont typeface="Arial" panose="020B0604020202020204" pitchFamily="34" charset="0"/>
              <a:buChar char="•"/>
            </a:pPr>
            <a:r>
              <a:rPr lang="en-US" dirty="0"/>
              <a:t>Database: goodbank</a:t>
            </a:r>
          </a:p>
          <a:p>
            <a:pPr marL="285750" indent="-285750">
              <a:buFont typeface="Arial" panose="020B0604020202020204" pitchFamily="34" charset="0"/>
              <a:buChar char="•"/>
            </a:pPr>
            <a:r>
              <a:rPr lang="en-US" dirty="0"/>
              <a:t>Collection: users</a:t>
            </a:r>
          </a:p>
          <a:p>
            <a:pPr marL="285750" indent="-285750">
              <a:buFont typeface="Arial" panose="020B0604020202020204" pitchFamily="34" charset="0"/>
              <a:buChar char="•"/>
            </a:pPr>
            <a:r>
              <a:rPr lang="en-US" dirty="0"/>
              <a:t>Document fields: </a:t>
            </a:r>
          </a:p>
          <a:p>
            <a:pPr marL="742950" lvl="1" indent="-285750">
              <a:buFont typeface="Arial" panose="020B0604020202020204" pitchFamily="34" charset="0"/>
              <a:buChar char="•"/>
            </a:pPr>
            <a:r>
              <a:rPr lang="en-US" dirty="0"/>
              <a:t>ID</a:t>
            </a:r>
          </a:p>
          <a:p>
            <a:pPr marL="742950" lvl="1" indent="-285750">
              <a:buFont typeface="Arial" panose="020B0604020202020204" pitchFamily="34" charset="0"/>
              <a:buChar char="•"/>
            </a:pPr>
            <a:r>
              <a:rPr lang="en-US" dirty="0"/>
              <a:t>Name</a:t>
            </a:r>
          </a:p>
          <a:p>
            <a:pPr marL="742950" lvl="1" indent="-285750">
              <a:buFont typeface="Arial" panose="020B0604020202020204" pitchFamily="34" charset="0"/>
              <a:buChar char="•"/>
            </a:pPr>
            <a:r>
              <a:rPr lang="en-US" dirty="0"/>
              <a:t>Email</a:t>
            </a:r>
          </a:p>
          <a:p>
            <a:pPr marL="742950" lvl="1" indent="-285750">
              <a:buFont typeface="Arial" panose="020B0604020202020204" pitchFamily="34" charset="0"/>
              <a:buChar char="•"/>
            </a:pPr>
            <a:r>
              <a:rPr lang="en-US" dirty="0"/>
              <a:t>Password</a:t>
            </a:r>
          </a:p>
          <a:p>
            <a:pPr marL="742950" lvl="1" indent="-285750">
              <a:buFont typeface="Arial" panose="020B0604020202020204" pitchFamily="34" charset="0"/>
              <a:buChar char="•"/>
            </a:pPr>
            <a:r>
              <a:rPr lang="en-US" dirty="0"/>
              <a:t>Balance</a:t>
            </a:r>
          </a:p>
        </p:txBody>
      </p:sp>
      <p:sp>
        <p:nvSpPr>
          <p:cNvPr id="11" name="Rectangle 10">
            <a:extLst>
              <a:ext uri="{FF2B5EF4-FFF2-40B4-BE49-F238E27FC236}">
                <a16:creationId xmlns:a16="http://schemas.microsoft.com/office/drawing/2014/main" id="{D9334375-386E-6F25-155B-A25AF5D7A71E}"/>
              </a:ext>
            </a:extLst>
          </p:cNvPr>
          <p:cNvSpPr/>
          <p:nvPr/>
        </p:nvSpPr>
        <p:spPr>
          <a:xfrm>
            <a:off x="5167423" y="1913860"/>
            <a:ext cx="584791" cy="338115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MongoDB database</a:t>
            </a:r>
          </a:p>
          <a:p>
            <a:pPr algn="ctr"/>
            <a:r>
              <a:rPr lang="en-US" dirty="0"/>
              <a:t>“goodbank”</a:t>
            </a:r>
          </a:p>
        </p:txBody>
      </p:sp>
      <p:sp>
        <p:nvSpPr>
          <p:cNvPr id="17" name="Rectangle 16">
            <a:extLst>
              <a:ext uri="{FF2B5EF4-FFF2-40B4-BE49-F238E27FC236}">
                <a16:creationId xmlns:a16="http://schemas.microsoft.com/office/drawing/2014/main" id="{A6DC33A5-5337-2488-EDF9-BCE72DA47DC8}"/>
              </a:ext>
            </a:extLst>
          </p:cNvPr>
          <p:cNvSpPr/>
          <p:nvPr/>
        </p:nvSpPr>
        <p:spPr>
          <a:xfrm>
            <a:off x="6096000" y="2200940"/>
            <a:ext cx="2113221" cy="55289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Collection</a:t>
            </a:r>
          </a:p>
          <a:p>
            <a:pPr algn="ctr"/>
            <a:r>
              <a:rPr lang="en-US" dirty="0"/>
              <a:t>“users”</a:t>
            </a:r>
          </a:p>
        </p:txBody>
      </p:sp>
      <p:sp>
        <p:nvSpPr>
          <p:cNvPr id="18" name="Rectangle 17">
            <a:extLst>
              <a:ext uri="{FF2B5EF4-FFF2-40B4-BE49-F238E27FC236}">
                <a16:creationId xmlns:a16="http://schemas.microsoft.com/office/drawing/2014/main" id="{88CF8D1A-FB04-4E57-B62B-A0255DF6677F}"/>
              </a:ext>
            </a:extLst>
          </p:cNvPr>
          <p:cNvSpPr/>
          <p:nvPr/>
        </p:nvSpPr>
        <p:spPr>
          <a:xfrm>
            <a:off x="6251944" y="3007311"/>
            <a:ext cx="1775637" cy="33131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Document</a:t>
            </a:r>
          </a:p>
        </p:txBody>
      </p:sp>
      <p:sp>
        <p:nvSpPr>
          <p:cNvPr id="21" name="Rectangle 20">
            <a:extLst>
              <a:ext uri="{FF2B5EF4-FFF2-40B4-BE49-F238E27FC236}">
                <a16:creationId xmlns:a16="http://schemas.microsoft.com/office/drawing/2014/main" id="{B3C77937-7BA4-3890-D5DE-B0D10983477B}"/>
              </a:ext>
            </a:extLst>
          </p:cNvPr>
          <p:cNvSpPr/>
          <p:nvPr/>
        </p:nvSpPr>
        <p:spPr>
          <a:xfrm>
            <a:off x="6266115" y="3468060"/>
            <a:ext cx="1775637" cy="33131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Document</a:t>
            </a:r>
          </a:p>
        </p:txBody>
      </p:sp>
      <p:sp>
        <p:nvSpPr>
          <p:cNvPr id="22" name="Rectangle 21">
            <a:extLst>
              <a:ext uri="{FF2B5EF4-FFF2-40B4-BE49-F238E27FC236}">
                <a16:creationId xmlns:a16="http://schemas.microsoft.com/office/drawing/2014/main" id="{26046174-A4A9-4B06-157E-9204EA6D842F}"/>
              </a:ext>
            </a:extLst>
          </p:cNvPr>
          <p:cNvSpPr/>
          <p:nvPr/>
        </p:nvSpPr>
        <p:spPr>
          <a:xfrm>
            <a:off x="6259023" y="4428538"/>
            <a:ext cx="1775637" cy="33131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Document</a:t>
            </a:r>
          </a:p>
        </p:txBody>
      </p:sp>
      <p:sp>
        <p:nvSpPr>
          <p:cNvPr id="23" name="TextBox 22">
            <a:extLst>
              <a:ext uri="{FF2B5EF4-FFF2-40B4-BE49-F238E27FC236}">
                <a16:creationId xmlns:a16="http://schemas.microsoft.com/office/drawing/2014/main" id="{C00B79F7-F5CB-BC73-3DFB-F3424C67C069}"/>
              </a:ext>
            </a:extLst>
          </p:cNvPr>
          <p:cNvSpPr txBox="1"/>
          <p:nvPr/>
        </p:nvSpPr>
        <p:spPr>
          <a:xfrm rot="5400000">
            <a:off x="6959487" y="3972099"/>
            <a:ext cx="516488" cy="369332"/>
          </a:xfrm>
          <a:prstGeom prst="rect">
            <a:avLst/>
          </a:prstGeom>
          <a:noFill/>
        </p:spPr>
        <p:txBody>
          <a:bodyPr wrap="square" rtlCol="0">
            <a:spAutoFit/>
          </a:bodyPr>
          <a:lstStyle/>
          <a:p>
            <a:r>
              <a:rPr lang="en-US" dirty="0"/>
              <a:t>……</a:t>
            </a:r>
          </a:p>
        </p:txBody>
      </p:sp>
      <p:sp>
        <p:nvSpPr>
          <p:cNvPr id="24" name="Rectangle 23">
            <a:extLst>
              <a:ext uri="{FF2B5EF4-FFF2-40B4-BE49-F238E27FC236}">
                <a16:creationId xmlns:a16="http://schemas.microsoft.com/office/drawing/2014/main" id="{85EC9447-06DF-16CC-BD74-2090ED28EF26}"/>
              </a:ext>
            </a:extLst>
          </p:cNvPr>
          <p:cNvSpPr/>
          <p:nvPr/>
        </p:nvSpPr>
        <p:spPr>
          <a:xfrm>
            <a:off x="9282223" y="2964782"/>
            <a:ext cx="1612605" cy="22434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US" dirty="0">
              <a:solidFill>
                <a:schemeClr val="tx1"/>
              </a:solidFill>
            </a:endParaRPr>
          </a:p>
          <a:p>
            <a:endParaRPr lang="en-US" dirty="0">
              <a:solidFill>
                <a:schemeClr val="tx1"/>
              </a:solidFill>
            </a:endParaRPr>
          </a:p>
          <a:p>
            <a:r>
              <a:rPr lang="en-US" dirty="0">
                <a:solidFill>
                  <a:schemeClr val="tx1"/>
                </a:solidFill>
              </a:rPr>
              <a:t>ID</a:t>
            </a:r>
          </a:p>
          <a:p>
            <a:r>
              <a:rPr lang="en-US" dirty="0">
                <a:solidFill>
                  <a:schemeClr val="tx1"/>
                </a:solidFill>
              </a:rPr>
              <a:t>Name</a:t>
            </a:r>
          </a:p>
          <a:p>
            <a:r>
              <a:rPr lang="en-US" dirty="0">
                <a:solidFill>
                  <a:schemeClr val="tx1"/>
                </a:solidFill>
              </a:rPr>
              <a:t>Email</a:t>
            </a:r>
          </a:p>
          <a:p>
            <a:r>
              <a:rPr lang="en-US" dirty="0">
                <a:solidFill>
                  <a:schemeClr val="tx1"/>
                </a:solidFill>
              </a:rPr>
              <a:t>Password</a:t>
            </a:r>
          </a:p>
          <a:p>
            <a:r>
              <a:rPr lang="en-US" dirty="0">
                <a:solidFill>
                  <a:schemeClr val="tx1"/>
                </a:solidFill>
              </a:rPr>
              <a:t>Balance</a:t>
            </a:r>
          </a:p>
        </p:txBody>
      </p:sp>
      <p:sp>
        <p:nvSpPr>
          <p:cNvPr id="25" name="Rectangle 24">
            <a:extLst>
              <a:ext uri="{FF2B5EF4-FFF2-40B4-BE49-F238E27FC236}">
                <a16:creationId xmlns:a16="http://schemas.microsoft.com/office/drawing/2014/main" id="{614DB887-8008-AA67-5FFB-4F05D7842826}"/>
              </a:ext>
            </a:extLst>
          </p:cNvPr>
          <p:cNvSpPr/>
          <p:nvPr/>
        </p:nvSpPr>
        <p:spPr>
          <a:xfrm>
            <a:off x="9282223" y="2964779"/>
            <a:ext cx="1605517" cy="42168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cxnSp>
        <p:nvCxnSpPr>
          <p:cNvPr id="27" name="Straight Arrow Connector 26">
            <a:extLst>
              <a:ext uri="{FF2B5EF4-FFF2-40B4-BE49-F238E27FC236}">
                <a16:creationId xmlns:a16="http://schemas.microsoft.com/office/drawing/2014/main" id="{EA0ADCF4-5B66-1A9C-015C-E5AA2DD703DB}"/>
              </a:ext>
            </a:extLst>
          </p:cNvPr>
          <p:cNvCxnSpPr>
            <a:stCxn id="18" idx="3"/>
            <a:endCxn id="25" idx="1"/>
          </p:cNvCxnSpPr>
          <p:nvPr/>
        </p:nvCxnSpPr>
        <p:spPr>
          <a:xfrm>
            <a:off x="8027581" y="3172967"/>
            <a:ext cx="1254642" cy="2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429004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DAL</a:t>
            </a:r>
          </a:p>
        </p:txBody>
      </p:sp>
      <p:sp>
        <p:nvSpPr>
          <p:cNvPr id="3" name="TextBox 2">
            <a:extLst>
              <a:ext uri="{FF2B5EF4-FFF2-40B4-BE49-F238E27FC236}">
                <a16:creationId xmlns:a16="http://schemas.microsoft.com/office/drawing/2014/main" id="{6487F5B8-749B-D89A-E5B4-D6EE95B17B18}"/>
              </a:ext>
            </a:extLst>
          </p:cNvPr>
          <p:cNvSpPr txBox="1"/>
          <p:nvPr/>
        </p:nvSpPr>
        <p:spPr>
          <a:xfrm>
            <a:off x="935665" y="1701209"/>
            <a:ext cx="7273556"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F22131C-BD2B-BAB5-27FF-482CB47861D3}"/>
              </a:ext>
            </a:extLst>
          </p:cNvPr>
          <p:cNvSpPr txBox="1"/>
          <p:nvPr/>
        </p:nvSpPr>
        <p:spPr>
          <a:xfrm>
            <a:off x="637700" y="1054878"/>
            <a:ext cx="10150549"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The DAL (Data Abstraction Layer): </a:t>
            </a:r>
          </a:p>
          <a:p>
            <a:pPr marL="1200150" lvl="2" indent="-285750">
              <a:buFont typeface="Arial" panose="020B0604020202020204" pitchFamily="34" charset="0"/>
              <a:buChar char="•"/>
            </a:pPr>
            <a:r>
              <a:rPr lang="en-US" dirty="0"/>
              <a:t>Is a layer between the server and the database that provides API functions needed to perform the different functionalities needed by the server to or from the database.</a:t>
            </a:r>
          </a:p>
          <a:p>
            <a:pPr marL="1200150" lvl="2" indent="-285750">
              <a:buFont typeface="Arial" panose="020B0604020202020204" pitchFamily="34" charset="0"/>
              <a:buChar char="•"/>
            </a:pPr>
            <a:r>
              <a:rPr lang="en-US" dirty="0"/>
              <a:t>Communicates directly with the database to create, update, read, or delete using the database API.</a:t>
            </a:r>
          </a:p>
          <a:p>
            <a:pPr lvl="1"/>
            <a:endParaRPr lang="en-US" dirty="0"/>
          </a:p>
        </p:txBody>
      </p:sp>
    </p:spTree>
    <p:custDataLst>
      <p:tags r:id="rId1"/>
    </p:custDataLst>
    <p:extLst>
      <p:ext uri="{BB962C8B-B14F-4D97-AF65-F5344CB8AC3E}">
        <p14:creationId xmlns:p14="http://schemas.microsoft.com/office/powerpoint/2010/main" val="403318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5E8888-2D6B-BA61-9A5E-4159C928E94C}"/>
              </a:ext>
            </a:extLst>
          </p:cNvPr>
          <p:cNvSpPr/>
          <p:nvPr/>
        </p:nvSpPr>
        <p:spPr>
          <a:xfrm>
            <a:off x="4082898" y="1709360"/>
            <a:ext cx="7839209" cy="4532389"/>
          </a:xfrm>
          <a:prstGeom prst="rect">
            <a:avLst/>
          </a:prstGeom>
          <a:solidFill>
            <a:srgbClr val="00B05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487F5B8-749B-D89A-E5B4-D6EE95B17B18}"/>
              </a:ext>
            </a:extLst>
          </p:cNvPr>
          <p:cNvSpPr txBox="1"/>
          <p:nvPr/>
        </p:nvSpPr>
        <p:spPr>
          <a:xfrm>
            <a:off x="797438" y="1637411"/>
            <a:ext cx="7273556"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DAL</a:t>
            </a:r>
          </a:p>
        </p:txBody>
      </p:sp>
      <p:sp>
        <p:nvSpPr>
          <p:cNvPr id="4" name="TextBox 3">
            <a:extLst>
              <a:ext uri="{FF2B5EF4-FFF2-40B4-BE49-F238E27FC236}">
                <a16:creationId xmlns:a16="http://schemas.microsoft.com/office/drawing/2014/main" id="{3F22131C-BD2B-BAB5-27FF-482CB47861D3}"/>
              </a:ext>
            </a:extLst>
          </p:cNvPr>
          <p:cNvSpPr txBox="1"/>
          <p:nvPr/>
        </p:nvSpPr>
        <p:spPr>
          <a:xfrm>
            <a:off x="637700" y="1054878"/>
            <a:ext cx="10150549" cy="369332"/>
          </a:xfrm>
          <a:prstGeom prst="rect">
            <a:avLst/>
          </a:prstGeom>
          <a:noFill/>
        </p:spPr>
        <p:txBody>
          <a:bodyPr wrap="square" rtlCol="0">
            <a:spAutoFit/>
          </a:bodyPr>
          <a:lstStyle/>
          <a:p>
            <a:pPr marL="285750" indent="-285750">
              <a:buFont typeface="Arial" panose="020B0604020202020204" pitchFamily="34" charset="0"/>
              <a:buChar char="•"/>
            </a:pPr>
            <a:r>
              <a:rPr lang="en-US" dirty="0"/>
              <a:t>Example: Create Account</a:t>
            </a:r>
          </a:p>
        </p:txBody>
      </p:sp>
      <p:sp>
        <p:nvSpPr>
          <p:cNvPr id="5" name="Smiley Face 4">
            <a:extLst>
              <a:ext uri="{FF2B5EF4-FFF2-40B4-BE49-F238E27FC236}">
                <a16:creationId xmlns:a16="http://schemas.microsoft.com/office/drawing/2014/main" id="{E2D043DE-83DD-4FFB-82ED-0F197F251098}"/>
              </a:ext>
            </a:extLst>
          </p:cNvPr>
          <p:cNvSpPr/>
          <p:nvPr/>
        </p:nvSpPr>
        <p:spPr>
          <a:xfrm>
            <a:off x="372135" y="2211576"/>
            <a:ext cx="595423" cy="637954"/>
          </a:xfrm>
          <a:prstGeom prst="smileyFace">
            <a:avLst>
              <a:gd name="adj" fmla="val 465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5E167EC-9AE0-7FF7-CC52-96AAD4C81E17}"/>
              </a:ext>
            </a:extLst>
          </p:cNvPr>
          <p:cNvSpPr/>
          <p:nvPr/>
        </p:nvSpPr>
        <p:spPr>
          <a:xfrm>
            <a:off x="1988287" y="2307273"/>
            <a:ext cx="1169582" cy="305153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US" dirty="0"/>
          </a:p>
          <a:p>
            <a:endParaRPr lang="en-US" dirty="0"/>
          </a:p>
          <a:p>
            <a:r>
              <a:rPr lang="en-US" sz="1200" b="1" dirty="0">
                <a:solidFill>
                  <a:schemeClr val="tx1"/>
                </a:solidFill>
              </a:rPr>
              <a:t>Validates</a:t>
            </a:r>
            <a:r>
              <a:rPr lang="en-US" sz="1200" dirty="0">
                <a:solidFill>
                  <a:schemeClr val="tx1"/>
                </a:solidFill>
              </a:rPr>
              <a:t> inputs and calls API function to send http request to server</a:t>
            </a:r>
            <a:r>
              <a:rPr lang="en-US" sz="1400" dirty="0">
                <a:solidFill>
                  <a:schemeClr val="tx1"/>
                </a:solidFill>
              </a:rPr>
              <a:t>.</a:t>
            </a:r>
          </a:p>
        </p:txBody>
      </p:sp>
      <p:sp>
        <p:nvSpPr>
          <p:cNvPr id="8" name="Rectangle 7">
            <a:extLst>
              <a:ext uri="{FF2B5EF4-FFF2-40B4-BE49-F238E27FC236}">
                <a16:creationId xmlns:a16="http://schemas.microsoft.com/office/drawing/2014/main" id="{AD7B9B6B-2641-7FE9-32EB-83551B9AFD35}"/>
              </a:ext>
            </a:extLst>
          </p:cNvPr>
          <p:cNvSpPr/>
          <p:nvPr/>
        </p:nvSpPr>
        <p:spPr>
          <a:xfrm>
            <a:off x="1988287" y="2320634"/>
            <a:ext cx="1169582" cy="40730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9" name="TextBox 8">
            <a:extLst>
              <a:ext uri="{FF2B5EF4-FFF2-40B4-BE49-F238E27FC236}">
                <a16:creationId xmlns:a16="http://schemas.microsoft.com/office/drawing/2014/main" id="{EF638331-3099-4042-666E-D8FA5F15F6BF}"/>
              </a:ext>
            </a:extLst>
          </p:cNvPr>
          <p:cNvSpPr txBox="1"/>
          <p:nvPr/>
        </p:nvSpPr>
        <p:spPr>
          <a:xfrm>
            <a:off x="350080" y="2828265"/>
            <a:ext cx="617477" cy="369332"/>
          </a:xfrm>
          <a:prstGeom prst="rect">
            <a:avLst/>
          </a:prstGeom>
          <a:noFill/>
        </p:spPr>
        <p:txBody>
          <a:bodyPr wrap="none" rtlCol="0">
            <a:spAutoFit/>
          </a:bodyPr>
          <a:lstStyle/>
          <a:p>
            <a:r>
              <a:rPr lang="en-US" dirty="0"/>
              <a:t>User</a:t>
            </a:r>
          </a:p>
        </p:txBody>
      </p:sp>
      <p:cxnSp>
        <p:nvCxnSpPr>
          <p:cNvPr id="12" name="Straight Arrow Connector 11">
            <a:extLst>
              <a:ext uri="{FF2B5EF4-FFF2-40B4-BE49-F238E27FC236}">
                <a16:creationId xmlns:a16="http://schemas.microsoft.com/office/drawing/2014/main" id="{DE3A13F3-DFA8-1641-475D-3A24B755A816}"/>
              </a:ext>
            </a:extLst>
          </p:cNvPr>
          <p:cNvCxnSpPr>
            <a:cxnSpLocks/>
            <a:stCxn id="5" idx="6"/>
            <a:endCxn id="8" idx="1"/>
          </p:cNvCxnSpPr>
          <p:nvPr/>
        </p:nvCxnSpPr>
        <p:spPr>
          <a:xfrm flipV="1">
            <a:off x="967558" y="2524287"/>
            <a:ext cx="1020729" cy="6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4DF477-24F6-D228-20FE-D95F003E02D4}"/>
              </a:ext>
            </a:extLst>
          </p:cNvPr>
          <p:cNvSpPr txBox="1"/>
          <p:nvPr/>
        </p:nvSpPr>
        <p:spPr>
          <a:xfrm>
            <a:off x="978188" y="2586435"/>
            <a:ext cx="988989" cy="2123658"/>
          </a:xfrm>
          <a:prstGeom prst="rect">
            <a:avLst/>
          </a:prstGeom>
          <a:noFill/>
        </p:spPr>
        <p:txBody>
          <a:bodyPr wrap="none" rtlCol="0">
            <a:spAutoFit/>
          </a:bodyPr>
          <a:lstStyle/>
          <a:p>
            <a:r>
              <a:rPr lang="en-US" sz="1200" b="1" dirty="0"/>
              <a:t>Request</a:t>
            </a:r>
            <a:r>
              <a:rPr lang="en-US" sz="1200" dirty="0"/>
              <a:t>:</a:t>
            </a:r>
          </a:p>
          <a:p>
            <a:r>
              <a:rPr lang="en-US" sz="1200" dirty="0"/>
              <a:t>Create</a:t>
            </a:r>
          </a:p>
          <a:p>
            <a:r>
              <a:rPr lang="en-US" sz="1200" dirty="0"/>
              <a:t>Account</a:t>
            </a:r>
          </a:p>
          <a:p>
            <a:r>
              <a:rPr lang="en-US" sz="1200" b="1" dirty="0"/>
              <a:t>Inputs</a:t>
            </a:r>
            <a:r>
              <a:rPr lang="en-US" sz="1200" dirty="0"/>
              <a:t>:</a:t>
            </a:r>
          </a:p>
          <a:p>
            <a:r>
              <a:rPr lang="en-US" sz="1200" dirty="0"/>
              <a:t>-Name</a:t>
            </a:r>
          </a:p>
          <a:p>
            <a:r>
              <a:rPr lang="en-US" sz="1200" dirty="0"/>
              <a:t>-Email</a:t>
            </a:r>
          </a:p>
          <a:p>
            <a:r>
              <a:rPr lang="en-US" sz="1200" dirty="0"/>
              <a:t>-Password</a:t>
            </a:r>
          </a:p>
          <a:p>
            <a:r>
              <a:rPr lang="en-US" sz="1200" dirty="0"/>
              <a:t>-Password </a:t>
            </a:r>
          </a:p>
          <a:p>
            <a:r>
              <a:rPr lang="en-US" sz="1200" dirty="0"/>
              <a:t>confirmation</a:t>
            </a:r>
          </a:p>
          <a:p>
            <a:r>
              <a:rPr lang="en-US" sz="1200" dirty="0"/>
              <a:t>-Starting </a:t>
            </a:r>
          </a:p>
          <a:p>
            <a:r>
              <a:rPr lang="en-US" sz="1200" dirty="0"/>
              <a:t>balance</a:t>
            </a:r>
          </a:p>
        </p:txBody>
      </p:sp>
      <p:sp>
        <p:nvSpPr>
          <p:cNvPr id="19" name="Rectangle 18">
            <a:extLst>
              <a:ext uri="{FF2B5EF4-FFF2-40B4-BE49-F238E27FC236}">
                <a16:creationId xmlns:a16="http://schemas.microsoft.com/office/drawing/2014/main" id="{92CC71B1-992F-3299-D736-236FE105E2E1}"/>
              </a:ext>
            </a:extLst>
          </p:cNvPr>
          <p:cNvSpPr/>
          <p:nvPr/>
        </p:nvSpPr>
        <p:spPr>
          <a:xfrm>
            <a:off x="4203392" y="2310812"/>
            <a:ext cx="2471111" cy="304799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US" dirty="0"/>
          </a:p>
          <a:p>
            <a:endParaRPr lang="en-US" dirty="0"/>
          </a:p>
          <a:p>
            <a:pPr marL="171450" indent="-171450">
              <a:buFont typeface="Arial" panose="020B0604020202020204" pitchFamily="34" charset="0"/>
              <a:buChar char="•"/>
            </a:pPr>
            <a:r>
              <a:rPr lang="en-US" sz="1200" b="1" dirty="0">
                <a:solidFill>
                  <a:schemeClr val="tx1"/>
                </a:solidFill>
              </a:rPr>
              <a:t>Calls API</a:t>
            </a:r>
            <a:r>
              <a:rPr lang="en-US" sz="1200" dirty="0">
                <a:solidFill>
                  <a:schemeClr val="tx1"/>
                </a:solidFill>
              </a:rPr>
              <a:t> from DAL to find documents with the same email</a:t>
            </a:r>
          </a:p>
          <a:p>
            <a:pPr marL="171450" indent="-171450">
              <a:buFont typeface="Arial" panose="020B0604020202020204" pitchFamily="34" charset="0"/>
              <a:buChar char="•"/>
            </a:pPr>
            <a:r>
              <a:rPr lang="en-US" sz="1200" dirty="0">
                <a:solidFill>
                  <a:schemeClr val="tx1"/>
                </a:solidFill>
              </a:rPr>
              <a:t>If any are returned</a:t>
            </a:r>
            <a:r>
              <a:rPr lang="en-US" sz="1200" b="1" dirty="0">
                <a:solidFill>
                  <a:schemeClr val="tx1"/>
                </a:solidFill>
              </a:rPr>
              <a:t>, sends back response</a:t>
            </a:r>
            <a:r>
              <a:rPr lang="en-US" sz="1200" dirty="0">
                <a:solidFill>
                  <a:schemeClr val="tx1"/>
                </a:solidFill>
              </a:rPr>
              <a:t> to user with a failure message “User already exists”</a:t>
            </a:r>
          </a:p>
          <a:p>
            <a:pPr marL="171450" indent="-171450">
              <a:buFont typeface="Arial" panose="020B0604020202020204" pitchFamily="34" charset="0"/>
              <a:buChar char="•"/>
            </a:pPr>
            <a:r>
              <a:rPr lang="en-US" sz="1200" dirty="0">
                <a:solidFill>
                  <a:schemeClr val="tx1"/>
                </a:solidFill>
              </a:rPr>
              <a:t>If none are returned</a:t>
            </a:r>
            <a:r>
              <a:rPr lang="en-US" sz="1200" b="1" dirty="0">
                <a:solidFill>
                  <a:schemeClr val="tx1"/>
                </a:solidFill>
              </a:rPr>
              <a:t> calls API from DAL</a:t>
            </a:r>
            <a:r>
              <a:rPr lang="en-US" sz="1200" dirty="0">
                <a:solidFill>
                  <a:schemeClr val="tx1"/>
                </a:solidFill>
              </a:rPr>
              <a:t> to add a new user document with requested data.</a:t>
            </a:r>
          </a:p>
          <a:p>
            <a:pPr marL="171450" indent="-171450">
              <a:buFont typeface="Arial" panose="020B0604020202020204" pitchFamily="34" charset="0"/>
              <a:buChar char="•"/>
            </a:pPr>
            <a:r>
              <a:rPr lang="en-US" sz="1200" b="1" dirty="0">
                <a:solidFill>
                  <a:schemeClr val="tx1"/>
                </a:solidFill>
              </a:rPr>
              <a:t>Receives</a:t>
            </a:r>
            <a:r>
              <a:rPr lang="en-US" sz="1200" dirty="0">
                <a:solidFill>
                  <a:schemeClr val="tx1"/>
                </a:solidFill>
              </a:rPr>
              <a:t> the newly added document details from DAL and </a:t>
            </a:r>
            <a:r>
              <a:rPr lang="en-US" sz="1200" b="1" dirty="0">
                <a:solidFill>
                  <a:schemeClr val="tx1"/>
                </a:solidFill>
              </a:rPr>
              <a:t>sends it back </a:t>
            </a:r>
            <a:r>
              <a:rPr lang="en-US" sz="1200" dirty="0">
                <a:solidFill>
                  <a:schemeClr val="tx1"/>
                </a:solidFill>
              </a:rPr>
              <a:t>to Client with a success message.</a:t>
            </a:r>
          </a:p>
        </p:txBody>
      </p:sp>
      <p:sp>
        <p:nvSpPr>
          <p:cNvPr id="20" name="Rectangle 19">
            <a:extLst>
              <a:ext uri="{FF2B5EF4-FFF2-40B4-BE49-F238E27FC236}">
                <a16:creationId xmlns:a16="http://schemas.microsoft.com/office/drawing/2014/main" id="{4B12EA41-C5A4-13C1-FC93-7758A89D4EF9}"/>
              </a:ext>
            </a:extLst>
          </p:cNvPr>
          <p:cNvSpPr/>
          <p:nvPr/>
        </p:nvSpPr>
        <p:spPr>
          <a:xfrm>
            <a:off x="4203393" y="2313541"/>
            <a:ext cx="2471110" cy="40730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28" name="Straight Arrow Connector 27">
            <a:extLst>
              <a:ext uri="{FF2B5EF4-FFF2-40B4-BE49-F238E27FC236}">
                <a16:creationId xmlns:a16="http://schemas.microsoft.com/office/drawing/2014/main" id="{78B8E949-06ED-51AE-C5EC-2549F2ED86D0}"/>
              </a:ext>
            </a:extLst>
          </p:cNvPr>
          <p:cNvCxnSpPr>
            <a:cxnSpLocks/>
            <a:stCxn id="8" idx="3"/>
            <a:endCxn id="20" idx="1"/>
          </p:cNvCxnSpPr>
          <p:nvPr/>
        </p:nvCxnSpPr>
        <p:spPr>
          <a:xfrm flipV="1">
            <a:off x="3157869" y="2517194"/>
            <a:ext cx="1045524" cy="7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E06B86-483F-25B0-1B0B-DD24949E44A9}"/>
              </a:ext>
            </a:extLst>
          </p:cNvPr>
          <p:cNvSpPr txBox="1"/>
          <p:nvPr/>
        </p:nvSpPr>
        <p:spPr>
          <a:xfrm>
            <a:off x="3129494" y="2600608"/>
            <a:ext cx="1016368" cy="1569660"/>
          </a:xfrm>
          <a:prstGeom prst="rect">
            <a:avLst/>
          </a:prstGeom>
          <a:noFill/>
        </p:spPr>
        <p:txBody>
          <a:bodyPr wrap="none" rtlCol="0">
            <a:spAutoFit/>
          </a:bodyPr>
          <a:lstStyle/>
          <a:p>
            <a:r>
              <a:rPr lang="en-US" sz="1200" b="1" dirty="0"/>
              <a:t>http request</a:t>
            </a:r>
            <a:r>
              <a:rPr lang="en-US" sz="1200" dirty="0"/>
              <a:t>:</a:t>
            </a:r>
          </a:p>
          <a:p>
            <a:r>
              <a:rPr lang="en-US" sz="1200" dirty="0"/>
              <a:t>Create</a:t>
            </a:r>
          </a:p>
          <a:p>
            <a:r>
              <a:rPr lang="en-US" sz="1200" dirty="0"/>
              <a:t>Account</a:t>
            </a:r>
          </a:p>
          <a:p>
            <a:r>
              <a:rPr lang="en-US" sz="1200" b="1" dirty="0"/>
              <a:t>Parameters</a:t>
            </a:r>
            <a:r>
              <a:rPr lang="en-US" sz="1200" dirty="0"/>
              <a:t>:</a:t>
            </a:r>
          </a:p>
          <a:p>
            <a:r>
              <a:rPr lang="en-US" sz="1200" dirty="0"/>
              <a:t>-Name</a:t>
            </a:r>
          </a:p>
          <a:p>
            <a:r>
              <a:rPr lang="en-US" sz="1200" dirty="0"/>
              <a:t>-Email</a:t>
            </a:r>
          </a:p>
          <a:p>
            <a:r>
              <a:rPr lang="en-US" sz="1200" dirty="0"/>
              <a:t>-Password</a:t>
            </a:r>
          </a:p>
          <a:p>
            <a:r>
              <a:rPr lang="en-US" sz="1200" dirty="0"/>
              <a:t>-Balance</a:t>
            </a:r>
          </a:p>
        </p:txBody>
      </p:sp>
      <p:sp>
        <p:nvSpPr>
          <p:cNvPr id="10" name="Rectangle 9">
            <a:extLst>
              <a:ext uri="{FF2B5EF4-FFF2-40B4-BE49-F238E27FC236}">
                <a16:creationId xmlns:a16="http://schemas.microsoft.com/office/drawing/2014/main" id="{408C55D4-5D91-0F8F-D242-4661EBA8205D}"/>
              </a:ext>
            </a:extLst>
          </p:cNvPr>
          <p:cNvSpPr/>
          <p:nvPr/>
        </p:nvSpPr>
        <p:spPr>
          <a:xfrm>
            <a:off x="7935446" y="2300178"/>
            <a:ext cx="1515873" cy="305153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US" dirty="0"/>
          </a:p>
          <a:p>
            <a:endParaRPr lang="en-US" dirty="0"/>
          </a:p>
          <a:p>
            <a:pPr marL="171450" indent="-171450">
              <a:buFont typeface="Arial" panose="020B0604020202020204" pitchFamily="34" charset="0"/>
              <a:buChar char="•"/>
            </a:pPr>
            <a:r>
              <a:rPr lang="en-US" sz="1200" b="1" dirty="0">
                <a:solidFill>
                  <a:schemeClr val="tx1"/>
                </a:solidFill>
              </a:rPr>
              <a:t>Calls </a:t>
            </a:r>
            <a:r>
              <a:rPr lang="en-US" sz="1200" dirty="0">
                <a:solidFill>
                  <a:schemeClr val="tx1"/>
                </a:solidFill>
              </a:rPr>
              <a:t>API function “find”</a:t>
            </a:r>
          </a:p>
          <a:p>
            <a:pPr marL="171450" indent="-171450">
              <a:buFont typeface="Arial" panose="020B0604020202020204" pitchFamily="34" charset="0"/>
              <a:buChar char="•"/>
            </a:pPr>
            <a:r>
              <a:rPr lang="en-US" sz="1200" b="1" dirty="0">
                <a:solidFill>
                  <a:schemeClr val="tx1"/>
                </a:solidFill>
              </a:rPr>
              <a:t>Receives</a:t>
            </a:r>
            <a:r>
              <a:rPr lang="en-US" sz="1200" dirty="0">
                <a:solidFill>
                  <a:schemeClr val="tx1"/>
                </a:solidFill>
              </a:rPr>
              <a:t> documents from database and returns it to server</a:t>
            </a:r>
          </a:p>
          <a:p>
            <a:pPr marL="171450" indent="-171450">
              <a:buFont typeface="Arial" panose="020B0604020202020204" pitchFamily="34" charset="0"/>
              <a:buChar char="•"/>
            </a:pPr>
            <a:r>
              <a:rPr lang="en-US" sz="1200" b="1" dirty="0">
                <a:solidFill>
                  <a:schemeClr val="tx1"/>
                </a:solidFill>
              </a:rPr>
              <a:t>Calls API endpoint </a:t>
            </a:r>
            <a:r>
              <a:rPr lang="en-US" sz="1200" dirty="0">
                <a:solidFill>
                  <a:schemeClr val="tx1"/>
                </a:solidFill>
              </a:rPr>
              <a:t>“</a:t>
            </a:r>
            <a:r>
              <a:rPr lang="en-US" sz="1200" dirty="0" err="1">
                <a:solidFill>
                  <a:schemeClr val="tx1"/>
                </a:solidFill>
              </a:rPr>
              <a:t>insertOne</a:t>
            </a:r>
            <a:r>
              <a:rPr lang="en-US" sz="1200" dirty="0">
                <a:solidFill>
                  <a:schemeClr val="tx1"/>
                </a:solidFill>
              </a:rPr>
              <a:t>” to add new user</a:t>
            </a:r>
          </a:p>
          <a:p>
            <a:pPr marL="171450" indent="-171450">
              <a:buFont typeface="Arial" panose="020B0604020202020204" pitchFamily="34" charset="0"/>
              <a:buChar char="•"/>
            </a:pPr>
            <a:r>
              <a:rPr lang="en-US" sz="1200" b="1" dirty="0">
                <a:solidFill>
                  <a:schemeClr val="tx1"/>
                </a:solidFill>
              </a:rPr>
              <a:t>Receives</a:t>
            </a:r>
            <a:r>
              <a:rPr lang="en-US" sz="1200" dirty="0">
                <a:solidFill>
                  <a:schemeClr val="tx1"/>
                </a:solidFill>
              </a:rPr>
              <a:t> newly created user document and returns it to server</a:t>
            </a:r>
          </a:p>
        </p:txBody>
      </p:sp>
      <p:sp>
        <p:nvSpPr>
          <p:cNvPr id="11" name="Rectangle 10">
            <a:extLst>
              <a:ext uri="{FF2B5EF4-FFF2-40B4-BE49-F238E27FC236}">
                <a16:creationId xmlns:a16="http://schemas.microsoft.com/office/drawing/2014/main" id="{FCF1A4ED-8175-B699-BF88-2DBDFAAE28F9}"/>
              </a:ext>
            </a:extLst>
          </p:cNvPr>
          <p:cNvSpPr/>
          <p:nvPr/>
        </p:nvSpPr>
        <p:spPr>
          <a:xfrm>
            <a:off x="7935446" y="2302906"/>
            <a:ext cx="1515874" cy="40730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a:t>
            </a:r>
          </a:p>
        </p:txBody>
      </p:sp>
      <p:cxnSp>
        <p:nvCxnSpPr>
          <p:cNvPr id="14" name="Straight Arrow Connector 13">
            <a:extLst>
              <a:ext uri="{FF2B5EF4-FFF2-40B4-BE49-F238E27FC236}">
                <a16:creationId xmlns:a16="http://schemas.microsoft.com/office/drawing/2014/main" id="{A08972FA-4081-F882-21D7-C6BC194B74FA}"/>
              </a:ext>
            </a:extLst>
          </p:cNvPr>
          <p:cNvCxnSpPr>
            <a:cxnSpLocks/>
            <a:endCxn id="11" idx="1"/>
          </p:cNvCxnSpPr>
          <p:nvPr/>
        </p:nvCxnSpPr>
        <p:spPr>
          <a:xfrm flipV="1">
            <a:off x="6674503" y="2506559"/>
            <a:ext cx="1260943" cy="10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15557638-2062-BA2F-470D-AB30BBF86A2C}"/>
              </a:ext>
            </a:extLst>
          </p:cNvPr>
          <p:cNvSpPr txBox="1"/>
          <p:nvPr/>
        </p:nvSpPr>
        <p:spPr>
          <a:xfrm>
            <a:off x="6737493" y="2604150"/>
            <a:ext cx="926857" cy="830997"/>
          </a:xfrm>
          <a:prstGeom prst="rect">
            <a:avLst/>
          </a:prstGeom>
          <a:noFill/>
        </p:spPr>
        <p:txBody>
          <a:bodyPr wrap="none" rtlCol="0">
            <a:spAutoFit/>
          </a:bodyPr>
          <a:lstStyle/>
          <a:p>
            <a:r>
              <a:rPr lang="en-US" sz="1200" b="1" dirty="0"/>
              <a:t>Calls API:</a:t>
            </a:r>
            <a:endParaRPr lang="en-US" sz="1200" dirty="0"/>
          </a:p>
          <a:p>
            <a:r>
              <a:rPr lang="en-US" sz="1200" dirty="0"/>
              <a:t>Find</a:t>
            </a:r>
          </a:p>
          <a:p>
            <a:r>
              <a:rPr lang="en-US" sz="1200" b="1" dirty="0"/>
              <a:t>Arguments</a:t>
            </a:r>
            <a:r>
              <a:rPr lang="en-US" sz="1200" dirty="0"/>
              <a:t>:</a:t>
            </a:r>
          </a:p>
          <a:p>
            <a:r>
              <a:rPr lang="en-US" sz="1200" dirty="0"/>
              <a:t>-Email</a:t>
            </a:r>
          </a:p>
        </p:txBody>
      </p:sp>
      <p:cxnSp>
        <p:nvCxnSpPr>
          <p:cNvPr id="18" name="Straight Arrow Connector 17">
            <a:extLst>
              <a:ext uri="{FF2B5EF4-FFF2-40B4-BE49-F238E27FC236}">
                <a16:creationId xmlns:a16="http://schemas.microsoft.com/office/drawing/2014/main" id="{8D99C65E-7DFE-6A8E-8AEB-1333F5879A21}"/>
              </a:ext>
            </a:extLst>
          </p:cNvPr>
          <p:cNvCxnSpPr>
            <a:cxnSpLocks/>
          </p:cNvCxnSpPr>
          <p:nvPr/>
        </p:nvCxnSpPr>
        <p:spPr>
          <a:xfrm flipH="1">
            <a:off x="6663870" y="3474490"/>
            <a:ext cx="1271575" cy="94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9E5FAD0-50B8-1469-BD59-78050782EB35}"/>
              </a:ext>
            </a:extLst>
          </p:cNvPr>
          <p:cNvSpPr txBox="1"/>
          <p:nvPr/>
        </p:nvSpPr>
        <p:spPr>
          <a:xfrm>
            <a:off x="6737492" y="3510035"/>
            <a:ext cx="1165246" cy="830997"/>
          </a:xfrm>
          <a:prstGeom prst="rect">
            <a:avLst/>
          </a:prstGeom>
          <a:noFill/>
        </p:spPr>
        <p:txBody>
          <a:bodyPr wrap="square" rtlCol="0">
            <a:spAutoFit/>
          </a:bodyPr>
          <a:lstStyle/>
          <a:p>
            <a:r>
              <a:rPr lang="en-US" sz="1200" b="1" dirty="0"/>
              <a:t>Returns:</a:t>
            </a:r>
          </a:p>
          <a:p>
            <a:r>
              <a:rPr lang="en-US" sz="1200" dirty="0"/>
              <a:t>Documents with matching email</a:t>
            </a:r>
          </a:p>
        </p:txBody>
      </p:sp>
      <p:cxnSp>
        <p:nvCxnSpPr>
          <p:cNvPr id="27" name="Straight Arrow Connector 26">
            <a:extLst>
              <a:ext uri="{FF2B5EF4-FFF2-40B4-BE49-F238E27FC236}">
                <a16:creationId xmlns:a16="http://schemas.microsoft.com/office/drawing/2014/main" id="{6FAD7D78-BC11-E309-21EE-993BE47D7067}"/>
              </a:ext>
            </a:extLst>
          </p:cNvPr>
          <p:cNvCxnSpPr>
            <a:cxnSpLocks/>
          </p:cNvCxnSpPr>
          <p:nvPr/>
        </p:nvCxnSpPr>
        <p:spPr>
          <a:xfrm flipV="1">
            <a:off x="6663870" y="4389827"/>
            <a:ext cx="1271575" cy="8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7B96FA-76DC-7995-0E42-3E28C86E8874}"/>
              </a:ext>
            </a:extLst>
          </p:cNvPr>
          <p:cNvSpPr txBox="1"/>
          <p:nvPr/>
        </p:nvSpPr>
        <p:spPr>
          <a:xfrm>
            <a:off x="6730404" y="4383327"/>
            <a:ext cx="926857" cy="830997"/>
          </a:xfrm>
          <a:prstGeom prst="rect">
            <a:avLst/>
          </a:prstGeom>
          <a:noFill/>
        </p:spPr>
        <p:txBody>
          <a:bodyPr wrap="none" rtlCol="0">
            <a:spAutoFit/>
          </a:bodyPr>
          <a:lstStyle/>
          <a:p>
            <a:r>
              <a:rPr lang="en-US" sz="1200" b="1" dirty="0"/>
              <a:t>Calls API:</a:t>
            </a:r>
            <a:endParaRPr lang="en-US" sz="1200" dirty="0"/>
          </a:p>
          <a:p>
            <a:r>
              <a:rPr lang="en-US" sz="1200" dirty="0"/>
              <a:t>Create</a:t>
            </a:r>
          </a:p>
          <a:p>
            <a:r>
              <a:rPr lang="en-US" sz="1200" b="1" dirty="0"/>
              <a:t>Arguments</a:t>
            </a:r>
            <a:r>
              <a:rPr lang="en-US" sz="1200" dirty="0"/>
              <a:t>:</a:t>
            </a:r>
          </a:p>
          <a:p>
            <a:r>
              <a:rPr lang="en-US" sz="1200" dirty="0"/>
              <a:t>-User data</a:t>
            </a:r>
          </a:p>
        </p:txBody>
      </p:sp>
      <p:cxnSp>
        <p:nvCxnSpPr>
          <p:cNvPr id="32" name="Straight Arrow Connector 31">
            <a:extLst>
              <a:ext uri="{FF2B5EF4-FFF2-40B4-BE49-F238E27FC236}">
                <a16:creationId xmlns:a16="http://schemas.microsoft.com/office/drawing/2014/main" id="{541C58E2-CAA2-6D7E-7B4D-BF183A93EFA5}"/>
              </a:ext>
            </a:extLst>
          </p:cNvPr>
          <p:cNvCxnSpPr>
            <a:cxnSpLocks/>
          </p:cNvCxnSpPr>
          <p:nvPr/>
        </p:nvCxnSpPr>
        <p:spPr>
          <a:xfrm flipH="1">
            <a:off x="6651147" y="5253667"/>
            <a:ext cx="12842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6A3B25-45A2-EBDF-1E68-F17C5A90590B}"/>
              </a:ext>
            </a:extLst>
          </p:cNvPr>
          <p:cNvSpPr txBox="1"/>
          <p:nvPr/>
        </p:nvSpPr>
        <p:spPr>
          <a:xfrm>
            <a:off x="6808373" y="5237483"/>
            <a:ext cx="1105807" cy="830997"/>
          </a:xfrm>
          <a:prstGeom prst="rect">
            <a:avLst/>
          </a:prstGeom>
          <a:noFill/>
        </p:spPr>
        <p:txBody>
          <a:bodyPr wrap="square" rtlCol="0">
            <a:spAutoFit/>
          </a:bodyPr>
          <a:lstStyle/>
          <a:p>
            <a:r>
              <a:rPr lang="en-US" sz="1200" b="1" dirty="0"/>
              <a:t>Returns:</a:t>
            </a:r>
            <a:endParaRPr lang="en-US" sz="1200" dirty="0"/>
          </a:p>
          <a:p>
            <a:r>
              <a:rPr lang="en-US" sz="1200" dirty="0"/>
              <a:t>-Newly created user document</a:t>
            </a:r>
          </a:p>
        </p:txBody>
      </p:sp>
      <p:sp>
        <p:nvSpPr>
          <p:cNvPr id="35" name="Cylinder 34">
            <a:extLst>
              <a:ext uri="{FF2B5EF4-FFF2-40B4-BE49-F238E27FC236}">
                <a16:creationId xmlns:a16="http://schemas.microsoft.com/office/drawing/2014/main" id="{2F2CC31D-B9B5-4D36-9D78-2582804A0638}"/>
              </a:ext>
            </a:extLst>
          </p:cNvPr>
          <p:cNvSpPr/>
          <p:nvPr/>
        </p:nvSpPr>
        <p:spPr>
          <a:xfrm>
            <a:off x="10535569" y="2332609"/>
            <a:ext cx="1060502" cy="3045052"/>
          </a:xfrm>
          <a:prstGeom prst="ca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37" name="Straight Arrow Connector 36">
            <a:extLst>
              <a:ext uri="{FF2B5EF4-FFF2-40B4-BE49-F238E27FC236}">
                <a16:creationId xmlns:a16="http://schemas.microsoft.com/office/drawing/2014/main" id="{300385BE-0609-A0A8-91B4-536148EC8497}"/>
              </a:ext>
            </a:extLst>
          </p:cNvPr>
          <p:cNvCxnSpPr>
            <a:cxnSpLocks/>
          </p:cNvCxnSpPr>
          <p:nvPr/>
        </p:nvCxnSpPr>
        <p:spPr>
          <a:xfrm flipV="1">
            <a:off x="9504484" y="2510635"/>
            <a:ext cx="1031084" cy="6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D5D98EB-E8C1-9465-211C-8143FFC5AA4D}"/>
              </a:ext>
            </a:extLst>
          </p:cNvPr>
          <p:cNvCxnSpPr>
            <a:cxnSpLocks/>
          </p:cNvCxnSpPr>
          <p:nvPr/>
        </p:nvCxnSpPr>
        <p:spPr>
          <a:xfrm>
            <a:off x="9451319" y="4256973"/>
            <a:ext cx="11136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73F19D-8D60-BE7E-21D0-53DD67A6177A}"/>
              </a:ext>
            </a:extLst>
          </p:cNvPr>
          <p:cNvSpPr txBox="1"/>
          <p:nvPr/>
        </p:nvSpPr>
        <p:spPr>
          <a:xfrm>
            <a:off x="9463830" y="2552281"/>
            <a:ext cx="926857" cy="830997"/>
          </a:xfrm>
          <a:prstGeom prst="rect">
            <a:avLst/>
          </a:prstGeom>
          <a:noFill/>
        </p:spPr>
        <p:txBody>
          <a:bodyPr wrap="none" rtlCol="0">
            <a:spAutoFit/>
          </a:bodyPr>
          <a:lstStyle/>
          <a:p>
            <a:r>
              <a:rPr lang="en-US" sz="1200" b="1" dirty="0"/>
              <a:t>Calls API:</a:t>
            </a:r>
            <a:endParaRPr lang="en-US" sz="1200" dirty="0"/>
          </a:p>
          <a:p>
            <a:r>
              <a:rPr lang="en-US" sz="1200" dirty="0"/>
              <a:t>find</a:t>
            </a:r>
          </a:p>
          <a:p>
            <a:r>
              <a:rPr lang="en-US" sz="1200" b="1" dirty="0"/>
              <a:t>Arguments</a:t>
            </a:r>
            <a:r>
              <a:rPr lang="en-US" sz="1200" dirty="0"/>
              <a:t>:</a:t>
            </a:r>
          </a:p>
          <a:p>
            <a:r>
              <a:rPr lang="en-US" sz="1200" dirty="0"/>
              <a:t>-email</a:t>
            </a:r>
          </a:p>
        </p:txBody>
      </p:sp>
      <p:sp>
        <p:nvSpPr>
          <p:cNvPr id="45" name="TextBox 44">
            <a:extLst>
              <a:ext uri="{FF2B5EF4-FFF2-40B4-BE49-F238E27FC236}">
                <a16:creationId xmlns:a16="http://schemas.microsoft.com/office/drawing/2014/main" id="{090EDFF2-925E-AE5F-3E19-85075E5280E4}"/>
              </a:ext>
            </a:extLst>
          </p:cNvPr>
          <p:cNvSpPr txBox="1"/>
          <p:nvPr/>
        </p:nvSpPr>
        <p:spPr>
          <a:xfrm>
            <a:off x="9484776" y="3384579"/>
            <a:ext cx="1165246" cy="830997"/>
          </a:xfrm>
          <a:prstGeom prst="rect">
            <a:avLst/>
          </a:prstGeom>
          <a:noFill/>
        </p:spPr>
        <p:txBody>
          <a:bodyPr wrap="square" rtlCol="0">
            <a:spAutoFit/>
          </a:bodyPr>
          <a:lstStyle/>
          <a:p>
            <a:r>
              <a:rPr lang="en-US" sz="1200" b="1" dirty="0"/>
              <a:t>Returns:</a:t>
            </a:r>
          </a:p>
          <a:p>
            <a:r>
              <a:rPr lang="en-US" sz="1200" dirty="0"/>
              <a:t>Documents with matching email</a:t>
            </a:r>
          </a:p>
        </p:txBody>
      </p:sp>
      <p:cxnSp>
        <p:nvCxnSpPr>
          <p:cNvPr id="48" name="Straight Arrow Connector 47">
            <a:extLst>
              <a:ext uri="{FF2B5EF4-FFF2-40B4-BE49-F238E27FC236}">
                <a16:creationId xmlns:a16="http://schemas.microsoft.com/office/drawing/2014/main" id="{34AB0011-8A01-E62E-911B-0A1ACD0A4E13}"/>
              </a:ext>
            </a:extLst>
          </p:cNvPr>
          <p:cNvCxnSpPr>
            <a:cxnSpLocks/>
          </p:cNvCxnSpPr>
          <p:nvPr/>
        </p:nvCxnSpPr>
        <p:spPr>
          <a:xfrm flipH="1">
            <a:off x="9451319" y="3414797"/>
            <a:ext cx="10820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168A5E73-E303-A57E-937E-67D10DA2B491}"/>
              </a:ext>
            </a:extLst>
          </p:cNvPr>
          <p:cNvSpPr txBox="1"/>
          <p:nvPr/>
        </p:nvSpPr>
        <p:spPr>
          <a:xfrm>
            <a:off x="9531166" y="4225140"/>
            <a:ext cx="926857" cy="830997"/>
          </a:xfrm>
          <a:prstGeom prst="rect">
            <a:avLst/>
          </a:prstGeom>
          <a:noFill/>
        </p:spPr>
        <p:txBody>
          <a:bodyPr wrap="none" rtlCol="0">
            <a:spAutoFit/>
          </a:bodyPr>
          <a:lstStyle/>
          <a:p>
            <a:r>
              <a:rPr lang="en-US" sz="1200" b="1" dirty="0"/>
              <a:t>Calls API:</a:t>
            </a:r>
            <a:endParaRPr lang="en-US" sz="1200" dirty="0"/>
          </a:p>
          <a:p>
            <a:r>
              <a:rPr lang="en-US" sz="1200" dirty="0" err="1"/>
              <a:t>insertOne</a:t>
            </a:r>
            <a:endParaRPr lang="en-US" sz="1200" dirty="0"/>
          </a:p>
          <a:p>
            <a:r>
              <a:rPr lang="en-US" sz="1200" b="1" dirty="0"/>
              <a:t>Arguments</a:t>
            </a:r>
            <a:r>
              <a:rPr lang="en-US" sz="1200" dirty="0"/>
              <a:t>:</a:t>
            </a:r>
          </a:p>
          <a:p>
            <a:r>
              <a:rPr lang="en-US" sz="1200" dirty="0"/>
              <a:t>-User data</a:t>
            </a:r>
          </a:p>
        </p:txBody>
      </p:sp>
      <p:cxnSp>
        <p:nvCxnSpPr>
          <p:cNvPr id="51" name="Straight Arrow Connector 50">
            <a:extLst>
              <a:ext uri="{FF2B5EF4-FFF2-40B4-BE49-F238E27FC236}">
                <a16:creationId xmlns:a16="http://schemas.microsoft.com/office/drawing/2014/main" id="{9F33A9D5-8280-DF6F-9EAC-EAEB34BF3CC2}"/>
              </a:ext>
            </a:extLst>
          </p:cNvPr>
          <p:cNvCxnSpPr>
            <a:cxnSpLocks/>
          </p:cNvCxnSpPr>
          <p:nvPr/>
        </p:nvCxnSpPr>
        <p:spPr>
          <a:xfrm flipH="1">
            <a:off x="9463830" y="5193976"/>
            <a:ext cx="1094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934BB4CC-3454-6E3C-8D8A-91BE4E5D1E03}"/>
              </a:ext>
            </a:extLst>
          </p:cNvPr>
          <p:cNvSpPr txBox="1"/>
          <p:nvPr/>
        </p:nvSpPr>
        <p:spPr>
          <a:xfrm>
            <a:off x="9514495" y="5202399"/>
            <a:ext cx="1105807" cy="830997"/>
          </a:xfrm>
          <a:prstGeom prst="rect">
            <a:avLst/>
          </a:prstGeom>
          <a:noFill/>
        </p:spPr>
        <p:txBody>
          <a:bodyPr wrap="square" rtlCol="0">
            <a:spAutoFit/>
          </a:bodyPr>
          <a:lstStyle/>
          <a:p>
            <a:r>
              <a:rPr lang="en-US" sz="1200" b="1" dirty="0"/>
              <a:t>Returns:</a:t>
            </a:r>
            <a:endParaRPr lang="en-US" sz="1200" dirty="0"/>
          </a:p>
          <a:p>
            <a:r>
              <a:rPr lang="en-US" sz="1200" dirty="0"/>
              <a:t>-Newly created user document</a:t>
            </a:r>
          </a:p>
        </p:txBody>
      </p:sp>
      <p:cxnSp>
        <p:nvCxnSpPr>
          <p:cNvPr id="62" name="Straight Arrow Connector 61">
            <a:extLst>
              <a:ext uri="{FF2B5EF4-FFF2-40B4-BE49-F238E27FC236}">
                <a16:creationId xmlns:a16="http://schemas.microsoft.com/office/drawing/2014/main" id="{ADA4201A-4660-6CA3-4110-E04ADCF2A06A}"/>
              </a:ext>
            </a:extLst>
          </p:cNvPr>
          <p:cNvCxnSpPr/>
          <p:nvPr/>
        </p:nvCxnSpPr>
        <p:spPr>
          <a:xfrm flipH="1">
            <a:off x="3157869" y="4341032"/>
            <a:ext cx="10411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6FD2E28C-7ABC-D107-09F0-A98D832403E9}"/>
              </a:ext>
            </a:extLst>
          </p:cNvPr>
          <p:cNvSpPr txBox="1"/>
          <p:nvPr/>
        </p:nvSpPr>
        <p:spPr>
          <a:xfrm>
            <a:off x="3122403" y="4347905"/>
            <a:ext cx="1001142" cy="1200329"/>
          </a:xfrm>
          <a:prstGeom prst="rect">
            <a:avLst/>
          </a:prstGeom>
          <a:noFill/>
        </p:spPr>
        <p:txBody>
          <a:bodyPr wrap="square" rtlCol="0">
            <a:spAutoFit/>
          </a:bodyPr>
          <a:lstStyle/>
          <a:p>
            <a:r>
              <a:rPr lang="en-US" sz="1200" b="1" dirty="0"/>
              <a:t>http response</a:t>
            </a:r>
            <a:r>
              <a:rPr lang="en-US" sz="1200" dirty="0"/>
              <a:t>:</a:t>
            </a:r>
          </a:p>
          <a:p>
            <a:r>
              <a:rPr lang="en-US" sz="1200" dirty="0"/>
              <a:t>User data and success/failure messages</a:t>
            </a:r>
          </a:p>
        </p:txBody>
      </p:sp>
      <p:cxnSp>
        <p:nvCxnSpPr>
          <p:cNvPr id="64" name="Straight Arrow Connector 63">
            <a:extLst>
              <a:ext uri="{FF2B5EF4-FFF2-40B4-BE49-F238E27FC236}">
                <a16:creationId xmlns:a16="http://schemas.microsoft.com/office/drawing/2014/main" id="{9DD519DB-621C-B8B0-B15A-136A9430C0C1}"/>
              </a:ext>
            </a:extLst>
          </p:cNvPr>
          <p:cNvCxnSpPr/>
          <p:nvPr/>
        </p:nvCxnSpPr>
        <p:spPr>
          <a:xfrm flipH="1">
            <a:off x="947129" y="4705959"/>
            <a:ext cx="10411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79AE5727-14BD-C559-1F3C-0DE5E3C59E5C}"/>
              </a:ext>
            </a:extLst>
          </p:cNvPr>
          <p:cNvSpPr txBox="1"/>
          <p:nvPr/>
        </p:nvSpPr>
        <p:spPr>
          <a:xfrm>
            <a:off x="956912" y="4712960"/>
            <a:ext cx="983734" cy="830997"/>
          </a:xfrm>
          <a:prstGeom prst="rect">
            <a:avLst/>
          </a:prstGeom>
          <a:noFill/>
        </p:spPr>
        <p:txBody>
          <a:bodyPr wrap="square" rtlCol="0">
            <a:spAutoFit/>
          </a:bodyPr>
          <a:lstStyle/>
          <a:p>
            <a:r>
              <a:rPr lang="en-US" sz="1200" b="1" dirty="0"/>
              <a:t>Response:</a:t>
            </a:r>
            <a:endParaRPr lang="en-US" sz="1200" dirty="0"/>
          </a:p>
          <a:p>
            <a:r>
              <a:rPr lang="en-US" sz="1200" dirty="0"/>
              <a:t>Welcome message or failure alert</a:t>
            </a:r>
          </a:p>
        </p:txBody>
      </p:sp>
      <p:sp>
        <p:nvSpPr>
          <p:cNvPr id="13" name="TextBox 12">
            <a:extLst>
              <a:ext uri="{FF2B5EF4-FFF2-40B4-BE49-F238E27FC236}">
                <a16:creationId xmlns:a16="http://schemas.microsoft.com/office/drawing/2014/main" id="{F07D616A-D59A-ADD3-6D0A-707B39AD14BB}"/>
              </a:ext>
            </a:extLst>
          </p:cNvPr>
          <p:cNvSpPr txBox="1"/>
          <p:nvPr/>
        </p:nvSpPr>
        <p:spPr>
          <a:xfrm>
            <a:off x="7378395" y="1721783"/>
            <a:ext cx="1048685" cy="369332"/>
          </a:xfrm>
          <a:prstGeom prst="rect">
            <a:avLst/>
          </a:prstGeom>
          <a:noFill/>
        </p:spPr>
        <p:txBody>
          <a:bodyPr wrap="none" rtlCol="0">
            <a:spAutoFit/>
          </a:bodyPr>
          <a:lstStyle/>
          <a:p>
            <a:r>
              <a:rPr lang="en-US" dirty="0"/>
              <a:t>Back-End</a:t>
            </a:r>
          </a:p>
        </p:txBody>
      </p:sp>
    </p:spTree>
    <p:custDataLst>
      <p:tags r:id="rId1"/>
    </p:custDataLst>
    <p:extLst>
      <p:ext uri="{BB962C8B-B14F-4D97-AF65-F5344CB8AC3E}">
        <p14:creationId xmlns:p14="http://schemas.microsoft.com/office/powerpoint/2010/main" val="4088649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Added Feature</a:t>
            </a:r>
          </a:p>
        </p:txBody>
      </p:sp>
      <p:sp>
        <p:nvSpPr>
          <p:cNvPr id="3" name="TextBox 2">
            <a:extLst>
              <a:ext uri="{FF2B5EF4-FFF2-40B4-BE49-F238E27FC236}">
                <a16:creationId xmlns:a16="http://schemas.microsoft.com/office/drawing/2014/main" id="{6487F5B8-749B-D89A-E5B4-D6EE95B17B18}"/>
              </a:ext>
            </a:extLst>
          </p:cNvPr>
          <p:cNvSpPr txBox="1"/>
          <p:nvPr/>
        </p:nvSpPr>
        <p:spPr>
          <a:xfrm>
            <a:off x="935665" y="1701209"/>
            <a:ext cx="7273556"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F22131C-BD2B-BAB5-27FF-482CB47861D3}"/>
              </a:ext>
            </a:extLst>
          </p:cNvPr>
          <p:cNvSpPr txBox="1"/>
          <p:nvPr/>
        </p:nvSpPr>
        <p:spPr>
          <a:xfrm>
            <a:off x="637700" y="1054878"/>
            <a:ext cx="1015054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Password encryption for extra security</a:t>
            </a:r>
          </a:p>
          <a:p>
            <a:pPr marL="742950" lvl="1" indent="-285750">
              <a:buFont typeface="Arial" panose="020B0604020202020204" pitchFamily="34" charset="0"/>
              <a:buChar char="•"/>
            </a:pPr>
            <a:r>
              <a:rPr lang="en-US" dirty="0"/>
              <a:t>Using the “</a:t>
            </a:r>
            <a:r>
              <a:rPr lang="en-US" dirty="0" err="1"/>
              <a:t>bcrypt</a:t>
            </a:r>
            <a:r>
              <a:rPr lang="en-US" dirty="0"/>
              <a:t>” encryption library</a:t>
            </a:r>
          </a:p>
          <a:p>
            <a:pPr marL="742950" lvl="1" indent="-285750">
              <a:buFont typeface="Arial" panose="020B0604020202020204" pitchFamily="34" charset="0"/>
              <a:buChar char="•"/>
            </a:pPr>
            <a:r>
              <a:rPr lang="en-US" dirty="0"/>
              <a:t>Upon receiving the client request to create an account the password is encrypted and saved in the database in the encrypted form.</a:t>
            </a:r>
          </a:p>
          <a:p>
            <a:pPr marL="742950" lvl="1" indent="-285750">
              <a:buFont typeface="Arial" panose="020B0604020202020204" pitchFamily="34" charset="0"/>
              <a:buChar char="•"/>
            </a:pPr>
            <a:r>
              <a:rPr lang="en-US" dirty="0"/>
              <a:t>When a login request is received from the client the “</a:t>
            </a:r>
            <a:r>
              <a:rPr lang="en-US" dirty="0" err="1"/>
              <a:t>bcrypt.compare</a:t>
            </a:r>
            <a:r>
              <a:rPr lang="en-US" dirty="0"/>
              <a:t>” function is used to compare the  two passwords.</a:t>
            </a:r>
          </a:p>
        </p:txBody>
      </p:sp>
    </p:spTree>
    <p:custDataLst>
      <p:tags r:id="rId1"/>
    </p:custDataLst>
    <p:extLst>
      <p:ext uri="{BB962C8B-B14F-4D97-AF65-F5344CB8AC3E}">
        <p14:creationId xmlns:p14="http://schemas.microsoft.com/office/powerpoint/2010/main" val="2476654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1285016" y="4904655"/>
            <a:ext cx="9621993" cy="523220"/>
          </a:xfrm>
          <a:prstGeom prst="rect">
            <a:avLst/>
          </a:prstGeom>
          <a:noFill/>
        </p:spPr>
        <p:txBody>
          <a:bodyPr wrap="none" rtlCol="0">
            <a:spAutoFit/>
          </a:bodyPr>
          <a:lstStyle/>
          <a:p>
            <a:pPr algn="ctr"/>
            <a:r>
              <a:rPr lang="en-IN" sz="2800" dirty="0">
                <a:solidFill>
                  <a:schemeClr val="bg1"/>
                </a:solidFill>
              </a:rPr>
              <a:t>Part 1: Front-End Architecture, Authentication, And App Diagram</a:t>
            </a:r>
          </a:p>
        </p:txBody>
      </p:sp>
    </p:spTree>
    <p:extLst>
      <p:ext uri="{BB962C8B-B14F-4D97-AF65-F5344CB8AC3E}">
        <p14:creationId xmlns:p14="http://schemas.microsoft.com/office/powerpoint/2010/main" val="257998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RESTful or GraphQL?</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Did I use Restful or GraphQL?</a:t>
            </a:r>
          </a:p>
          <a:p>
            <a:pPr marL="742950" lvl="1" indent="-285750">
              <a:buFont typeface="Arial" panose="020B0604020202020204" pitchFamily="34" charset="0"/>
              <a:buChar char="•"/>
            </a:pPr>
            <a:r>
              <a:rPr lang="en-US" dirty="0"/>
              <a:t>No, it was needed. The database in this application is pretty small, there are very few fields in the users collection. There wasn’t a case when only a subset of the document fields was needed. Hence, no special interface or query languages  like RESTful or  GraphQL were necessary. </a:t>
            </a:r>
          </a:p>
          <a:p>
            <a:pPr marL="742950" lvl="1" indent="-285750">
              <a:buFont typeface="Arial" panose="020B0604020202020204" pitchFamily="34" charset="0"/>
              <a:buChar char="•"/>
            </a:pPr>
            <a:r>
              <a:rPr lang="en-US" dirty="0"/>
              <a:t>What I used: </a:t>
            </a:r>
          </a:p>
          <a:p>
            <a:pPr marL="1200150" lvl="2" indent="-285750">
              <a:buFont typeface="Arial" panose="020B0604020202020204" pitchFamily="34" charset="0"/>
              <a:buChar char="•"/>
            </a:pPr>
            <a:r>
              <a:rPr lang="en-US" dirty="0"/>
              <a:t>Client to server: simple http requests using the Axios library</a:t>
            </a:r>
          </a:p>
          <a:p>
            <a:pPr marL="1200150" lvl="2" indent="-285750">
              <a:buFont typeface="Arial" panose="020B0604020202020204" pitchFamily="34" charset="0"/>
              <a:buChar char="•"/>
            </a:pPr>
            <a:r>
              <a:rPr lang="en-US" dirty="0"/>
              <a:t>Server to database: the low-level communication MongoClient library</a:t>
            </a:r>
          </a:p>
        </p:txBody>
      </p:sp>
    </p:spTree>
    <p:custDataLst>
      <p:tags r:id="rId1"/>
    </p:custDataLst>
    <p:extLst>
      <p:ext uri="{BB962C8B-B14F-4D97-AF65-F5344CB8AC3E}">
        <p14:creationId xmlns:p14="http://schemas.microsoft.com/office/powerpoint/2010/main" val="887128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Endpoints description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724096"/>
          </a:xfrm>
          <a:prstGeom prst="rect">
            <a:avLst/>
          </a:prstGeom>
          <a:noFill/>
        </p:spPr>
        <p:txBody>
          <a:bodyPr wrap="square" rtlCol="0">
            <a:spAutoFit/>
          </a:bodyPr>
          <a:lstStyle/>
          <a:p>
            <a:pPr marL="285750" indent="-285750">
              <a:buFont typeface="Arial" panose="020B0604020202020204" pitchFamily="34" charset="0"/>
              <a:buChar char="•"/>
            </a:pPr>
            <a:r>
              <a:rPr lang="en-US" dirty="0"/>
              <a:t>Routes to be called by the client, provided by the server to be called using </a:t>
            </a:r>
            <a:r>
              <a:rPr lang="en-US" dirty="0" err="1"/>
              <a:t>axios</a:t>
            </a:r>
            <a:r>
              <a:rPr lang="en-US" dirty="0"/>
              <a:t> http requests with the server URL</a:t>
            </a:r>
          </a:p>
          <a:p>
            <a:pPr marL="742950" lvl="1" indent="-285750">
              <a:buFont typeface="Arial" panose="020B0604020202020204" pitchFamily="34" charset="0"/>
              <a:buChar char="•"/>
            </a:pPr>
            <a:r>
              <a:rPr lang="en-US" sz="1400" dirty="0"/>
              <a:t>create</a:t>
            </a:r>
          </a:p>
          <a:p>
            <a:r>
              <a:rPr lang="en-US" sz="1400" b="0" dirty="0">
                <a:solidFill>
                  <a:srgbClr val="6A9955"/>
                </a:solidFill>
                <a:effectLst/>
                <a:latin typeface="Consolas" panose="020B0609020204030204" pitchFamily="49" charset="0"/>
              </a:rPr>
              <a:t>	// create user account</a:t>
            </a:r>
            <a:endParaRPr lang="en-US" sz="1400" b="0" dirty="0">
              <a:solidFill>
                <a:srgbClr val="CCCCCC"/>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app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get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"/create/:name/:email/:password/:balance"</a:t>
            </a:r>
            <a:r>
              <a:rPr lang="en-US" sz="1400" b="0" dirty="0">
                <a:solidFill>
                  <a:srgbClr val="CCCCCC"/>
                </a:solidFill>
                <a:effectLst/>
                <a:latin typeface="Consolas" panose="020B0609020204030204" pitchFamily="49" charset="0"/>
              </a:rPr>
              <a:t>,…)</a:t>
            </a:r>
          </a:p>
          <a:p>
            <a:pPr marL="742950" lvl="1" indent="-285750">
              <a:buFont typeface="Arial" panose="020B0604020202020204" pitchFamily="34" charset="0"/>
              <a:buChar char="•"/>
            </a:pPr>
            <a:r>
              <a:rPr lang="en-US" sz="1400" b="0" dirty="0">
                <a:effectLst/>
                <a:latin typeface="Consolas" panose="020B0609020204030204" pitchFamily="49" charset="0"/>
              </a:rPr>
              <a:t>login </a:t>
            </a:r>
            <a:endParaRPr lang="en-US" sz="1400" dirty="0">
              <a:solidFill>
                <a:srgbClr val="CCCCCC"/>
              </a:solidFill>
              <a:latin typeface="Consolas" panose="020B0609020204030204" pitchFamily="49" charset="0"/>
            </a:endParaRPr>
          </a:p>
          <a:p>
            <a:pPr lvl="1"/>
            <a:r>
              <a:rPr lang="fr-FR" sz="1400" dirty="0">
                <a:solidFill>
                  <a:srgbClr val="6A9955"/>
                </a:solidFill>
                <a:latin typeface="Consolas" panose="020B0609020204030204" pitchFamily="49" charset="0"/>
              </a:rPr>
              <a:t>// login user</a:t>
            </a:r>
            <a:endParaRPr lang="fr-FR" sz="1400" dirty="0">
              <a:solidFill>
                <a:srgbClr val="CCCCCC"/>
              </a:solidFill>
              <a:latin typeface="Consolas" panose="020B0609020204030204" pitchFamily="49" charset="0"/>
            </a:endParaRPr>
          </a:p>
          <a:p>
            <a:pPr lvl="1"/>
            <a:r>
              <a:rPr lang="fr-FR" sz="1400" dirty="0" err="1">
                <a:solidFill>
                  <a:srgbClr val="9CDCFE"/>
                </a:solidFill>
                <a:latin typeface="Consolas" panose="020B0609020204030204" pitchFamily="49" charset="0"/>
              </a:rPr>
              <a:t>app</a:t>
            </a:r>
            <a:r>
              <a:rPr lang="fr-FR" sz="1400" dirty="0" err="1">
                <a:solidFill>
                  <a:srgbClr val="CCCCCC"/>
                </a:solidFill>
                <a:latin typeface="Consolas" panose="020B0609020204030204" pitchFamily="49" charset="0"/>
              </a:rPr>
              <a:t>.</a:t>
            </a:r>
            <a:r>
              <a:rPr lang="fr-FR" sz="1400" dirty="0" err="1">
                <a:solidFill>
                  <a:srgbClr val="DCDCAA"/>
                </a:solidFill>
                <a:latin typeface="Consolas" panose="020B0609020204030204" pitchFamily="49" charset="0"/>
              </a:rPr>
              <a:t>get</a:t>
            </a:r>
            <a:r>
              <a:rPr lang="fr-FR" sz="1400" dirty="0">
                <a:solidFill>
                  <a:srgbClr val="CCCCCC"/>
                </a:solidFill>
                <a:latin typeface="Consolas" panose="020B0609020204030204" pitchFamily="49" charset="0"/>
              </a:rPr>
              <a:t>(</a:t>
            </a:r>
            <a:r>
              <a:rPr lang="fr-FR" sz="1400" dirty="0">
                <a:solidFill>
                  <a:srgbClr val="CE9178"/>
                </a:solidFill>
                <a:latin typeface="Consolas" panose="020B0609020204030204" pitchFamily="49" charset="0"/>
              </a:rPr>
              <a:t>"/login/:email/:</a:t>
            </a:r>
            <a:r>
              <a:rPr lang="fr-FR" sz="1400" dirty="0" err="1">
                <a:solidFill>
                  <a:srgbClr val="CE9178"/>
                </a:solidFill>
                <a:latin typeface="Consolas" panose="020B0609020204030204" pitchFamily="49" charset="0"/>
              </a:rPr>
              <a:t>password</a:t>
            </a:r>
            <a:r>
              <a:rPr lang="fr-FR" sz="1400" dirty="0">
                <a:solidFill>
                  <a:srgbClr val="CE9178"/>
                </a:solidFill>
                <a:latin typeface="Consolas" panose="020B0609020204030204" pitchFamily="49" charset="0"/>
              </a:rPr>
              <a:t>"</a:t>
            </a:r>
            <a:r>
              <a:rPr lang="fr-FR" sz="1400" dirty="0">
                <a:solidFill>
                  <a:srgbClr val="CCCCCC"/>
                </a:solidFill>
                <a:latin typeface="Consolas" panose="020B0609020204030204" pitchFamily="49" charset="0"/>
              </a:rPr>
              <a:t>,…)</a:t>
            </a:r>
          </a:p>
          <a:p>
            <a:pPr marL="742950" lvl="1" indent="-285750">
              <a:buFont typeface="Arial" panose="020B0604020202020204" pitchFamily="34" charset="0"/>
              <a:buChar char="•"/>
            </a:pPr>
            <a:r>
              <a:rPr lang="fr-FR" sz="1400" dirty="0">
                <a:latin typeface="Consolas" panose="020B0609020204030204" pitchFamily="49" charset="0"/>
              </a:rPr>
              <a:t>update</a:t>
            </a:r>
            <a:endParaRPr lang="en-US" sz="1400" dirty="0">
              <a:solidFill>
                <a:srgbClr val="CCCCCC"/>
              </a:solidFill>
              <a:latin typeface="Consolas" panose="020B0609020204030204" pitchFamily="49" charset="0"/>
            </a:endParaRPr>
          </a:p>
          <a:p>
            <a:pPr lvl="1"/>
            <a:r>
              <a:rPr lang="en-US" sz="1400" b="0" dirty="0">
                <a:solidFill>
                  <a:srgbClr val="6A9955"/>
                </a:solidFill>
                <a:effectLst/>
                <a:latin typeface="Consolas" panose="020B0609020204030204" pitchFamily="49" charset="0"/>
              </a:rPr>
              <a:t>// update - deposit/withdraw amount</a:t>
            </a:r>
            <a:endParaRPr lang="en-US" sz="1400" b="0" dirty="0">
              <a:solidFill>
                <a:srgbClr val="CCCCCC"/>
              </a:solidFill>
              <a:effectLst/>
              <a:latin typeface="Consolas" panose="020B0609020204030204" pitchFamily="49" charset="0"/>
            </a:endParaRPr>
          </a:p>
          <a:p>
            <a:pPr lvl="1"/>
            <a:r>
              <a:rPr lang="en-US" sz="1400" b="0" dirty="0" err="1">
                <a:solidFill>
                  <a:srgbClr val="9CDCFE"/>
                </a:solidFill>
                <a:effectLst/>
                <a:latin typeface="Consolas" panose="020B0609020204030204" pitchFamily="49" charset="0"/>
              </a:rPr>
              <a:t>app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get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"/update/:email/:amount"</a:t>
            </a:r>
            <a:r>
              <a:rPr lang="en-US" sz="1400" b="0" dirty="0">
                <a:solidFill>
                  <a:srgbClr val="CCCCCC"/>
                </a:solidFill>
                <a:effectLst/>
                <a:latin typeface="Consolas" panose="020B0609020204030204" pitchFamily="49" charset="0"/>
              </a:rPr>
              <a:t>,…)</a:t>
            </a:r>
          </a:p>
          <a:p>
            <a:pPr marL="742950" lvl="1" indent="-285750">
              <a:buFont typeface="Arial" panose="020B0604020202020204" pitchFamily="34" charset="0"/>
              <a:buChar char="•"/>
            </a:pPr>
            <a:r>
              <a:rPr lang="en-US" sz="1400" dirty="0">
                <a:solidFill>
                  <a:srgbClr val="CCCCCC"/>
                </a:solidFill>
                <a:latin typeface="Consolas" panose="020B0609020204030204" pitchFamily="49" charset="0"/>
              </a:rPr>
              <a:t>For testing:</a:t>
            </a:r>
          </a:p>
          <a:p>
            <a:pPr lvl="1"/>
            <a:r>
              <a:rPr lang="en-US" sz="1400" dirty="0">
                <a:solidFill>
                  <a:srgbClr val="6A9955"/>
                </a:solidFill>
                <a:latin typeface="Consolas" panose="020B0609020204030204" pitchFamily="49" charset="0"/>
              </a:rPr>
              <a:t>// users – displays all user document in the database</a:t>
            </a:r>
          </a:p>
          <a:p>
            <a:pPr lvl="1"/>
            <a:r>
              <a:rPr lang="en-US" sz="1400" b="0" dirty="0" err="1">
                <a:solidFill>
                  <a:srgbClr val="9CDCFE"/>
                </a:solidFill>
                <a:effectLst/>
                <a:latin typeface="Consolas" panose="020B0609020204030204" pitchFamily="49" charset="0"/>
              </a:rPr>
              <a:t>app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get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"/users"</a:t>
            </a:r>
            <a:r>
              <a:rPr lang="en-US" sz="1400" b="0" dirty="0">
                <a:solidFill>
                  <a:srgbClr val="CCCCCC"/>
                </a:solidFill>
                <a:effectLst/>
                <a:latin typeface="Consolas" panose="020B0609020204030204" pitchFamily="49" charset="0"/>
              </a:rPr>
              <a:t>,…)</a:t>
            </a:r>
          </a:p>
          <a:p>
            <a:pPr lvl="1"/>
            <a:endParaRPr lang="en-US" sz="1400" b="0" dirty="0">
              <a:solidFill>
                <a:srgbClr val="CCCCCC"/>
              </a:solidFill>
              <a:effectLst/>
              <a:latin typeface="Consolas" panose="020B0609020204030204" pitchFamily="49" charset="0"/>
            </a:endParaRPr>
          </a:p>
          <a:p>
            <a:endParaRPr lang="en-US" dirty="0">
              <a:solidFill>
                <a:srgbClr val="CCCCCC"/>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11631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Endpoints documentation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69332"/>
          </a:xfrm>
          <a:prstGeom prst="rect">
            <a:avLst/>
          </a:prstGeom>
          <a:noFill/>
        </p:spPr>
        <p:txBody>
          <a:bodyPr wrap="square" rtlCol="0">
            <a:spAutoFit/>
          </a:bodyPr>
          <a:lstStyle/>
          <a:p>
            <a:endParaRPr lang="en-US" dirty="0">
              <a:latin typeface="Consolas" panose="020B0609020204030204" pitchFamily="49" charset="0"/>
            </a:endParaRPr>
          </a:p>
        </p:txBody>
      </p:sp>
      <p:pic>
        <p:nvPicPr>
          <p:cNvPr id="6" name="Picture 5">
            <a:extLst>
              <a:ext uri="{FF2B5EF4-FFF2-40B4-BE49-F238E27FC236}">
                <a16:creationId xmlns:a16="http://schemas.microsoft.com/office/drawing/2014/main" id="{ECA37C31-A1F0-F817-E5EF-3F43A53C9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79" y="786808"/>
            <a:ext cx="10150549" cy="5943601"/>
          </a:xfrm>
          <a:prstGeom prst="rect">
            <a:avLst/>
          </a:prstGeom>
        </p:spPr>
      </p:pic>
    </p:spTree>
    <p:custDataLst>
      <p:tags r:id="rId1"/>
    </p:custDataLst>
    <p:extLst>
      <p:ext uri="{BB962C8B-B14F-4D97-AF65-F5344CB8AC3E}">
        <p14:creationId xmlns:p14="http://schemas.microsoft.com/office/powerpoint/2010/main" val="3279691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Endpoints documentation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69332"/>
          </a:xfrm>
          <a:prstGeom prst="rect">
            <a:avLst/>
          </a:prstGeom>
          <a:noFill/>
        </p:spPr>
        <p:txBody>
          <a:bodyPr wrap="square" rtlCol="0">
            <a:spAutoFit/>
          </a:bodyPr>
          <a:lstStyle/>
          <a:p>
            <a:endParaRPr lang="en-US" dirty="0">
              <a:latin typeface="Consolas" panose="020B0609020204030204" pitchFamily="49" charset="0"/>
            </a:endParaRPr>
          </a:p>
        </p:txBody>
      </p:sp>
      <p:pic>
        <p:nvPicPr>
          <p:cNvPr id="8" name="Picture 7">
            <a:extLst>
              <a:ext uri="{FF2B5EF4-FFF2-40B4-BE49-F238E27FC236}">
                <a16:creationId xmlns:a16="http://schemas.microsoft.com/office/drawing/2014/main" id="{22BF12EF-9FB9-9263-609B-82CB656B5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05" y="797442"/>
            <a:ext cx="10154093" cy="5869172"/>
          </a:xfrm>
          <a:prstGeom prst="rect">
            <a:avLst/>
          </a:prstGeom>
        </p:spPr>
      </p:pic>
    </p:spTree>
    <p:custDataLst>
      <p:tags r:id="rId1"/>
    </p:custDataLst>
    <p:extLst>
      <p:ext uri="{BB962C8B-B14F-4D97-AF65-F5344CB8AC3E}">
        <p14:creationId xmlns:p14="http://schemas.microsoft.com/office/powerpoint/2010/main" val="114895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Endpoints documentation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69332"/>
          </a:xfrm>
          <a:prstGeom prst="rect">
            <a:avLst/>
          </a:prstGeom>
          <a:noFill/>
        </p:spPr>
        <p:txBody>
          <a:bodyPr wrap="square" rtlCol="0">
            <a:spAutoFit/>
          </a:bodyPr>
          <a:lstStyle/>
          <a:p>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E7ADFEB6-41AD-1766-0AF8-F8D628A7B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82" y="786808"/>
            <a:ext cx="10150549" cy="5975941"/>
          </a:xfrm>
          <a:prstGeom prst="rect">
            <a:avLst/>
          </a:prstGeom>
        </p:spPr>
      </p:pic>
    </p:spTree>
    <p:custDataLst>
      <p:tags r:id="rId1"/>
    </p:custDataLst>
    <p:extLst>
      <p:ext uri="{BB962C8B-B14F-4D97-AF65-F5344CB8AC3E}">
        <p14:creationId xmlns:p14="http://schemas.microsoft.com/office/powerpoint/2010/main" val="2041261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752632" y="4904655"/>
            <a:ext cx="10686773" cy="523220"/>
          </a:xfrm>
          <a:prstGeom prst="rect">
            <a:avLst/>
          </a:prstGeom>
          <a:noFill/>
        </p:spPr>
        <p:txBody>
          <a:bodyPr wrap="none" rtlCol="0">
            <a:spAutoFit/>
          </a:bodyPr>
          <a:lstStyle/>
          <a:p>
            <a:pPr algn="ctr"/>
            <a:r>
              <a:rPr lang="en-IN" sz="2800" dirty="0">
                <a:solidFill>
                  <a:schemeClr val="bg1"/>
                </a:solidFill>
              </a:rPr>
              <a:t>Part 3: Deployment, Additional Features, App Demonstration, Reflection</a:t>
            </a:r>
          </a:p>
        </p:txBody>
      </p:sp>
    </p:spTree>
    <p:extLst>
      <p:ext uri="{BB962C8B-B14F-4D97-AF65-F5344CB8AC3E}">
        <p14:creationId xmlns:p14="http://schemas.microsoft.com/office/powerpoint/2010/main" val="91890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Deployment – How, and where is it hosted?</a:t>
            </a:r>
          </a:p>
        </p:txBody>
      </p:sp>
      <p:sp>
        <p:nvSpPr>
          <p:cNvPr id="3" name="TextBox 2">
            <a:extLst>
              <a:ext uri="{FF2B5EF4-FFF2-40B4-BE49-F238E27FC236}">
                <a16:creationId xmlns:a16="http://schemas.microsoft.com/office/drawing/2014/main" id="{C991DB31-1437-FC68-5BD4-A22F9756F208}"/>
              </a:ext>
            </a:extLst>
          </p:cNvPr>
          <p:cNvSpPr txBox="1"/>
          <p:nvPr/>
        </p:nvSpPr>
        <p:spPr>
          <a:xfrm>
            <a:off x="637700" y="1054878"/>
            <a:ext cx="10150549" cy="4832092"/>
          </a:xfrm>
          <a:prstGeom prst="rect">
            <a:avLst/>
          </a:prstGeom>
          <a:noFill/>
        </p:spPr>
        <p:txBody>
          <a:bodyPr wrap="square" rtlCol="0">
            <a:spAutoFit/>
          </a:bodyPr>
          <a:lstStyle/>
          <a:p>
            <a:pPr algn="l"/>
            <a:r>
              <a:rPr lang="en-US" b="0" i="0" dirty="0">
                <a:solidFill>
                  <a:srgbClr val="111111"/>
                </a:solidFill>
                <a:effectLst/>
                <a:latin typeface="-apple-system"/>
              </a:rPr>
              <a:t>I deployed my website on AWS EC2 following these steps:</a:t>
            </a:r>
          </a:p>
          <a:p>
            <a:pPr algn="l"/>
            <a:endParaRPr lang="en-US" b="0" i="0" dirty="0">
              <a:solidFill>
                <a:srgbClr val="111111"/>
              </a:solidFill>
              <a:effectLst/>
              <a:latin typeface="-apple-system"/>
            </a:endParaRPr>
          </a:p>
          <a:p>
            <a:pPr marL="800100" lvl="1" indent="-342900" algn="l">
              <a:buFont typeface="+mj-lt"/>
              <a:buAutoNum type="arabicPeriod"/>
            </a:pPr>
            <a:r>
              <a:rPr lang="en-US" sz="1600" dirty="0">
                <a:solidFill>
                  <a:srgbClr val="111111"/>
                </a:solidFill>
                <a:latin typeface="-apple-system"/>
              </a:rPr>
              <a:t>Hosted the MongoDB database on MongoDB Atlas.</a:t>
            </a:r>
          </a:p>
          <a:p>
            <a:pPr marL="800100" lvl="1" indent="-342900" algn="l">
              <a:buFont typeface="+mj-lt"/>
              <a:buAutoNum type="arabicPeriod"/>
            </a:pPr>
            <a:r>
              <a:rPr lang="en-US" sz="1600" b="0" i="0" dirty="0">
                <a:solidFill>
                  <a:srgbClr val="111111"/>
                </a:solidFill>
                <a:effectLst/>
                <a:latin typeface="-apple-system"/>
              </a:rPr>
              <a:t>Created an EC2 instance using the AWS Management Console or the AWS Command Line Interface (CLI).</a:t>
            </a:r>
          </a:p>
          <a:p>
            <a:pPr marL="800100" lvl="1" indent="-342900" algn="l">
              <a:buFont typeface="+mj-lt"/>
              <a:buAutoNum type="arabicPeriod"/>
            </a:pPr>
            <a:r>
              <a:rPr lang="en-US" sz="1600" dirty="0">
                <a:solidFill>
                  <a:srgbClr val="111111"/>
                </a:solidFill>
                <a:latin typeface="-apple-system"/>
              </a:rPr>
              <a:t>Created and Elastic IP and connected it to my instance to make sure the public IP address does not change every time the instance reboots.</a:t>
            </a:r>
            <a:endParaRPr lang="en-US" sz="1600" b="0" i="0" dirty="0">
              <a:solidFill>
                <a:srgbClr val="111111"/>
              </a:solidFill>
              <a:effectLst/>
              <a:latin typeface="-apple-system"/>
            </a:endParaRPr>
          </a:p>
          <a:p>
            <a:pPr marL="800100" lvl="1" indent="-342900" algn="l">
              <a:buFont typeface="+mj-lt"/>
              <a:buAutoNum type="arabicPeriod"/>
            </a:pPr>
            <a:r>
              <a:rPr lang="en-US" sz="1600" dirty="0">
                <a:solidFill>
                  <a:srgbClr val="111111"/>
                </a:solidFill>
                <a:latin typeface="-apple-system"/>
              </a:rPr>
              <a:t>Generated and downloaded a private key for my root user.</a:t>
            </a:r>
            <a:endParaRPr lang="en-US" sz="1600" b="0" i="0" dirty="0">
              <a:solidFill>
                <a:srgbClr val="111111"/>
              </a:solidFill>
              <a:effectLst/>
              <a:latin typeface="-apple-system"/>
            </a:endParaRPr>
          </a:p>
          <a:p>
            <a:pPr marL="800100" lvl="1" indent="-342900" algn="l">
              <a:buFont typeface="+mj-lt"/>
              <a:buAutoNum type="arabicPeriod"/>
            </a:pPr>
            <a:r>
              <a:rPr lang="en-US" sz="1600" b="0" i="0" dirty="0">
                <a:solidFill>
                  <a:srgbClr val="111111"/>
                </a:solidFill>
                <a:effectLst/>
                <a:latin typeface="-apple-system"/>
              </a:rPr>
              <a:t>From the folder that contains they key, I connected to my instance using SSH.</a:t>
            </a:r>
          </a:p>
          <a:p>
            <a:pPr marL="800100" lvl="1" indent="-342900" algn="l">
              <a:buFont typeface="+mj-lt"/>
              <a:buAutoNum type="arabicPeriod"/>
            </a:pPr>
            <a:r>
              <a:rPr lang="en-US" sz="1600" b="0" i="0" dirty="0">
                <a:solidFill>
                  <a:srgbClr val="111111"/>
                </a:solidFill>
                <a:effectLst/>
                <a:latin typeface="-apple-system"/>
              </a:rPr>
              <a:t>Installed and configured the Nginx web server software on my instance.</a:t>
            </a:r>
          </a:p>
          <a:p>
            <a:pPr marL="800100" lvl="1" indent="-342900" algn="l">
              <a:buFont typeface="+mj-lt"/>
              <a:buAutoNum type="arabicPeriod"/>
            </a:pPr>
            <a:r>
              <a:rPr lang="en-US" sz="1600" b="0" i="0" dirty="0">
                <a:solidFill>
                  <a:srgbClr val="111111"/>
                </a:solidFill>
                <a:effectLst/>
                <a:latin typeface="-apple-system"/>
              </a:rPr>
              <a:t>Uploaded my website files to your instance using Git.</a:t>
            </a:r>
          </a:p>
          <a:p>
            <a:pPr marL="800100" lvl="1" indent="-342900" algn="l">
              <a:buFont typeface="+mj-lt"/>
              <a:buAutoNum type="arabicPeriod"/>
            </a:pPr>
            <a:r>
              <a:rPr lang="en-US" sz="1600" dirty="0">
                <a:solidFill>
                  <a:srgbClr val="111111"/>
                </a:solidFill>
                <a:latin typeface="-apple-system"/>
              </a:rPr>
              <a:t>Installed are the required packages in both the server and client directories using “</a:t>
            </a:r>
            <a:r>
              <a:rPr lang="en-US" sz="1600" dirty="0" err="1">
                <a:solidFill>
                  <a:srgbClr val="111111"/>
                </a:solidFill>
                <a:latin typeface="-apple-system"/>
              </a:rPr>
              <a:t>npm</a:t>
            </a:r>
            <a:r>
              <a:rPr lang="en-US" sz="1600" dirty="0">
                <a:solidFill>
                  <a:srgbClr val="111111"/>
                </a:solidFill>
                <a:latin typeface="-apple-system"/>
              </a:rPr>
              <a:t> install”.</a:t>
            </a:r>
          </a:p>
          <a:p>
            <a:pPr marL="800100" lvl="1" indent="-342900" algn="l">
              <a:buFont typeface="+mj-lt"/>
              <a:buAutoNum type="arabicPeriod"/>
            </a:pPr>
            <a:r>
              <a:rPr lang="en-US" sz="1600" dirty="0">
                <a:solidFill>
                  <a:srgbClr val="111111"/>
                </a:solidFill>
                <a:latin typeface="-apple-system"/>
              </a:rPr>
              <a:t>Build the client to  be ready for production using “</a:t>
            </a:r>
            <a:r>
              <a:rPr lang="en-US" sz="1600" dirty="0" err="1">
                <a:solidFill>
                  <a:srgbClr val="111111"/>
                </a:solidFill>
                <a:latin typeface="-apple-system"/>
              </a:rPr>
              <a:t>npm</a:t>
            </a:r>
            <a:r>
              <a:rPr lang="en-US" sz="1600" dirty="0">
                <a:solidFill>
                  <a:srgbClr val="111111"/>
                </a:solidFill>
                <a:latin typeface="-apple-system"/>
              </a:rPr>
              <a:t> run build”.</a:t>
            </a:r>
            <a:endParaRPr lang="en-US" sz="1600" b="0" i="0" dirty="0">
              <a:solidFill>
                <a:srgbClr val="111111"/>
              </a:solidFill>
              <a:effectLst/>
              <a:latin typeface="-apple-system"/>
            </a:endParaRPr>
          </a:p>
          <a:p>
            <a:pPr marL="800100" lvl="1" indent="-342900" algn="l">
              <a:buFont typeface="+mj-lt"/>
              <a:buAutoNum type="arabicPeriod"/>
            </a:pPr>
            <a:r>
              <a:rPr lang="en-US" sz="1600" dirty="0">
                <a:solidFill>
                  <a:srgbClr val="111111"/>
                </a:solidFill>
                <a:latin typeface="-apple-system"/>
              </a:rPr>
              <a:t>Made the server main route direct to the index.html in the client build directory.</a:t>
            </a:r>
            <a:endParaRPr lang="en-US" sz="1600" b="0" i="0" dirty="0">
              <a:solidFill>
                <a:srgbClr val="111111"/>
              </a:solidFill>
              <a:effectLst/>
              <a:latin typeface="-apple-system"/>
            </a:endParaRPr>
          </a:p>
          <a:p>
            <a:pPr marL="800100" lvl="1" indent="-342900" algn="l">
              <a:buFont typeface="+mj-lt"/>
              <a:buAutoNum type="arabicPeriod"/>
            </a:pPr>
            <a:r>
              <a:rPr lang="en-US" sz="1600" dirty="0">
                <a:solidFill>
                  <a:srgbClr val="111111"/>
                </a:solidFill>
                <a:latin typeface="-apple-system"/>
              </a:rPr>
              <a:t>Configured the URLs of my API endpoints to the public DNS name of my Elastic IP, and the MongoDB database URL to the MongoDB Atlas cluster URL it is running on.</a:t>
            </a:r>
          </a:p>
          <a:p>
            <a:pPr marL="800100" lvl="1" indent="-342900" algn="l">
              <a:buFont typeface="+mj-lt"/>
              <a:buAutoNum type="arabicPeriod"/>
            </a:pPr>
            <a:r>
              <a:rPr lang="en-US" sz="1600" dirty="0">
                <a:solidFill>
                  <a:srgbClr val="111111"/>
                </a:solidFill>
                <a:latin typeface="-apple-system"/>
              </a:rPr>
              <a:t>Installed pm2 and used it to run the server to keep it running in the background after the terminal is closed.</a:t>
            </a:r>
            <a:endParaRPr lang="en-US" sz="1600" b="0" i="0" dirty="0">
              <a:solidFill>
                <a:srgbClr val="111111"/>
              </a:solidFill>
              <a:effectLst/>
              <a:latin typeface="-apple-system"/>
            </a:endParaRPr>
          </a:p>
          <a:p>
            <a:pPr marL="800100" lvl="1" indent="-342900" algn="l">
              <a:buFont typeface="+mj-lt"/>
              <a:buAutoNum type="arabicPeriod"/>
            </a:pPr>
            <a:r>
              <a:rPr lang="en-US" sz="1600" b="0" i="0" dirty="0">
                <a:solidFill>
                  <a:srgbClr val="111111"/>
                </a:solidFill>
                <a:effectLst/>
                <a:latin typeface="-apple-system"/>
              </a:rPr>
              <a:t>Tested my website by accessing it using the public DNS name of Elastic IP.</a:t>
            </a:r>
          </a:p>
          <a:p>
            <a:pPr lvl="1" algn="l"/>
            <a:endParaRPr lang="en-US" sz="1600" dirty="0">
              <a:solidFill>
                <a:srgbClr val="111111"/>
              </a:solidFill>
              <a:latin typeface="-apple-system"/>
            </a:endParaRPr>
          </a:p>
          <a:p>
            <a:pPr lvl="1" indent="-457200" algn="l"/>
            <a:r>
              <a:rPr lang="en-US" sz="1600" b="0" i="0" dirty="0">
                <a:solidFill>
                  <a:srgbClr val="111111"/>
                </a:solidFill>
                <a:effectLst/>
                <a:latin typeface="-apple-system"/>
              </a:rPr>
              <a:t>Website: http://ec2-44-231-181-13.us-west-2.compute.amazonaws.com/</a:t>
            </a:r>
          </a:p>
        </p:txBody>
      </p:sp>
    </p:spTree>
    <p:custDataLst>
      <p:tags r:id="rId1"/>
    </p:custDataLst>
    <p:extLst>
      <p:ext uri="{BB962C8B-B14F-4D97-AF65-F5344CB8AC3E}">
        <p14:creationId xmlns:p14="http://schemas.microsoft.com/office/powerpoint/2010/main" val="3415477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Deployment – Dockers?</a:t>
            </a:r>
          </a:p>
        </p:txBody>
      </p:sp>
      <p:sp>
        <p:nvSpPr>
          <p:cNvPr id="3" name="TextBox 2">
            <a:extLst>
              <a:ext uri="{FF2B5EF4-FFF2-40B4-BE49-F238E27FC236}">
                <a16:creationId xmlns:a16="http://schemas.microsoft.com/office/drawing/2014/main" id="{C991DB31-1437-FC68-5BD4-A22F9756F208}"/>
              </a:ext>
            </a:extLst>
          </p:cNvPr>
          <p:cNvSpPr txBox="1"/>
          <p:nvPr/>
        </p:nvSpPr>
        <p:spPr>
          <a:xfrm>
            <a:off x="637700" y="1054878"/>
            <a:ext cx="10150549" cy="3539430"/>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111111"/>
                </a:solidFill>
                <a:latin typeface="-apple-system"/>
              </a:rPr>
              <a:t>Did I use docker to deploy my website?</a:t>
            </a:r>
          </a:p>
          <a:p>
            <a:pPr marL="742950" lvl="1" indent="-285750">
              <a:buFont typeface="Arial" panose="020B0604020202020204" pitchFamily="34" charset="0"/>
              <a:buChar char="•"/>
            </a:pPr>
            <a:r>
              <a:rPr lang="en-US" sz="1600" b="0" i="0" dirty="0">
                <a:solidFill>
                  <a:srgbClr val="111111"/>
                </a:solidFill>
                <a:effectLst/>
                <a:latin typeface="-apple-system"/>
              </a:rPr>
              <a:t>No</a:t>
            </a:r>
          </a:p>
          <a:p>
            <a:pPr marL="285750" indent="-285750">
              <a:buFont typeface="Arial" panose="020B0604020202020204" pitchFamily="34" charset="0"/>
              <a:buChar char="•"/>
            </a:pPr>
            <a:r>
              <a:rPr lang="en-US" sz="1600" dirty="0">
                <a:solidFill>
                  <a:srgbClr val="111111"/>
                </a:solidFill>
                <a:latin typeface="-apple-system"/>
              </a:rPr>
              <a:t>Why?</a:t>
            </a:r>
          </a:p>
          <a:p>
            <a:pPr marL="742950" lvl="1" indent="-285750">
              <a:buFont typeface="Arial" panose="020B0604020202020204" pitchFamily="34" charset="0"/>
              <a:buChar char="•"/>
            </a:pPr>
            <a:r>
              <a:rPr lang="en-US" sz="1600" dirty="0">
                <a:solidFill>
                  <a:srgbClr val="111111"/>
                </a:solidFill>
                <a:latin typeface="-apple-system"/>
              </a:rPr>
              <a:t>Even though I was successfully able to run my full stack application on Dockers when I was running it on my machine, it was challenging for me to use it when I deployed it on AWS EC2.  </a:t>
            </a:r>
          </a:p>
          <a:p>
            <a:pPr marL="742950" lvl="1" indent="-285750">
              <a:buFont typeface="Arial" panose="020B0604020202020204" pitchFamily="34" charset="0"/>
              <a:buChar char="•"/>
            </a:pPr>
            <a:r>
              <a:rPr lang="en-US" sz="1600" b="0" i="0" dirty="0">
                <a:solidFill>
                  <a:srgbClr val="111111"/>
                </a:solidFill>
                <a:effectLst/>
                <a:latin typeface="-apple-system"/>
              </a:rPr>
              <a:t>There were many challenges:</a:t>
            </a:r>
          </a:p>
          <a:p>
            <a:pPr marL="1257300" lvl="2" indent="-342900">
              <a:buFont typeface="+mj-lt"/>
              <a:buAutoNum type="arabicPeriod"/>
            </a:pPr>
            <a:r>
              <a:rPr lang="en-US" sz="1600" b="0" i="0" dirty="0">
                <a:solidFill>
                  <a:srgbClr val="111111"/>
                </a:solidFill>
                <a:effectLst/>
                <a:latin typeface="-apple-system"/>
              </a:rPr>
              <a:t>Running the application on dockers </a:t>
            </a:r>
            <a:r>
              <a:rPr lang="en-US" sz="1600" dirty="0">
                <a:solidFill>
                  <a:srgbClr val="111111"/>
                </a:solidFill>
                <a:latin typeface="-apple-system"/>
              </a:rPr>
              <a:t>using the </a:t>
            </a:r>
            <a:r>
              <a:rPr lang="en-US" sz="1600" dirty="0" err="1">
                <a:solidFill>
                  <a:srgbClr val="111111"/>
                </a:solidFill>
                <a:latin typeface="-apple-system"/>
              </a:rPr>
              <a:t>express.static</a:t>
            </a:r>
            <a:r>
              <a:rPr lang="en-US" sz="1600" dirty="0">
                <a:solidFill>
                  <a:srgbClr val="111111"/>
                </a:solidFill>
                <a:latin typeface="-apple-system"/>
              </a:rPr>
              <a:t> function and routing to the client html static file failed due to the use of different path conventions on docker that the local machine. __</a:t>
            </a:r>
            <a:r>
              <a:rPr lang="en-US" sz="1600" dirty="0" err="1">
                <a:solidFill>
                  <a:srgbClr val="111111"/>
                </a:solidFill>
                <a:latin typeface="-apple-system"/>
              </a:rPr>
              <a:t>dirname</a:t>
            </a:r>
            <a:r>
              <a:rPr lang="en-US" sz="1600" dirty="0">
                <a:solidFill>
                  <a:srgbClr val="111111"/>
                </a:solidFill>
                <a:latin typeface="-apple-system"/>
              </a:rPr>
              <a:t> gives different values, and I was not successful to figure out a solution</a:t>
            </a:r>
          </a:p>
          <a:p>
            <a:pPr lvl="3"/>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buildPath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path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join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__</a:t>
            </a:r>
            <a:r>
              <a:rPr lang="en-US" sz="1600" b="0" dirty="0" err="1">
                <a:solidFill>
                  <a:srgbClr val="9CDCFE"/>
                </a:solidFill>
                <a:effectLst/>
                <a:latin typeface="Consolas" panose="020B0609020204030204" pitchFamily="49" charset="0"/>
              </a:rPr>
              <a:t>dirname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"../client/build"</a:t>
            </a:r>
            <a:r>
              <a:rPr lang="en-US" sz="1600" b="0" dirty="0">
                <a:solidFill>
                  <a:srgbClr val="CCCCCC"/>
                </a:solidFill>
                <a:effectLst/>
                <a:latin typeface="Consolas" panose="020B0609020204030204" pitchFamily="49" charset="0"/>
              </a:rPr>
              <a:t>);</a:t>
            </a:r>
          </a:p>
          <a:p>
            <a:pPr lvl="3"/>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indexPath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path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join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__</a:t>
            </a:r>
            <a:r>
              <a:rPr lang="en-US" sz="1600" b="0" dirty="0" err="1">
                <a:solidFill>
                  <a:srgbClr val="9CDCFE"/>
                </a:solidFill>
                <a:effectLst/>
                <a:latin typeface="Consolas" panose="020B0609020204030204" pitchFamily="49" charset="0"/>
              </a:rPr>
              <a:t>dirname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"../client/build/index.html"</a:t>
            </a:r>
            <a:r>
              <a:rPr lang="en-US" sz="1600" b="0" dirty="0">
                <a:solidFill>
                  <a:srgbClr val="CCCCCC"/>
                </a:solidFill>
                <a:effectLst/>
                <a:latin typeface="Consolas" panose="020B0609020204030204" pitchFamily="49" charset="0"/>
              </a:rPr>
              <a:t>);</a:t>
            </a:r>
          </a:p>
          <a:p>
            <a:pPr marL="1257300" lvl="2" indent="-342900">
              <a:buFont typeface="+mj-lt"/>
              <a:buAutoNum type="arabicPeriod"/>
            </a:pPr>
            <a:r>
              <a:rPr lang="en-US" sz="1600" dirty="0">
                <a:solidFill>
                  <a:srgbClr val="111111"/>
                </a:solidFill>
                <a:latin typeface="-apple-system"/>
              </a:rPr>
              <a:t>I also was able to make a docker file for the client builds static files and stores them for server access.</a:t>
            </a:r>
          </a:p>
          <a:p>
            <a:pPr marL="1257300" lvl="2" indent="-342900">
              <a:buFont typeface="+mj-lt"/>
              <a:buAutoNum type="arabicPeriod"/>
            </a:pPr>
            <a:endParaRPr lang="en-US" sz="1600" dirty="0">
              <a:solidFill>
                <a:srgbClr val="111111"/>
              </a:solidFill>
              <a:latin typeface="-apple-system"/>
            </a:endParaRPr>
          </a:p>
          <a:p>
            <a:pPr marL="1257300" lvl="2" indent="-342900">
              <a:buFont typeface="+mj-lt"/>
              <a:buAutoNum type="arabicPeriod"/>
            </a:pPr>
            <a:endParaRPr lang="en-US" sz="1600" b="0" i="0" dirty="0">
              <a:solidFill>
                <a:srgbClr val="111111"/>
              </a:solidFill>
              <a:effectLst/>
              <a:latin typeface="-apple-system"/>
            </a:endParaRPr>
          </a:p>
        </p:txBody>
      </p:sp>
    </p:spTree>
    <p:custDataLst>
      <p:tags r:id="rId1"/>
    </p:custDataLst>
    <p:extLst>
      <p:ext uri="{BB962C8B-B14F-4D97-AF65-F5344CB8AC3E}">
        <p14:creationId xmlns:p14="http://schemas.microsoft.com/office/powerpoint/2010/main" val="1965488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Deployment – Challenges?</a:t>
            </a:r>
          </a:p>
        </p:txBody>
      </p:sp>
      <p:sp>
        <p:nvSpPr>
          <p:cNvPr id="3" name="TextBox 2">
            <a:extLst>
              <a:ext uri="{FF2B5EF4-FFF2-40B4-BE49-F238E27FC236}">
                <a16:creationId xmlns:a16="http://schemas.microsoft.com/office/drawing/2014/main" id="{C991DB31-1437-FC68-5BD4-A22F9756F208}"/>
              </a:ext>
            </a:extLst>
          </p:cNvPr>
          <p:cNvSpPr txBox="1"/>
          <p:nvPr/>
        </p:nvSpPr>
        <p:spPr>
          <a:xfrm>
            <a:off x="637700" y="1054878"/>
            <a:ext cx="10150549" cy="2554545"/>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111111"/>
                </a:solidFill>
                <a:latin typeface="-apple-system"/>
              </a:rPr>
              <a:t>Database:</a:t>
            </a:r>
          </a:p>
          <a:p>
            <a:pPr marL="742950" lvl="1" indent="-285750">
              <a:buFont typeface="Arial" panose="020B0604020202020204" pitchFamily="34" charset="0"/>
              <a:buChar char="•"/>
            </a:pPr>
            <a:r>
              <a:rPr lang="en-US" sz="1600" dirty="0">
                <a:solidFill>
                  <a:srgbClr val="111111"/>
                </a:solidFill>
                <a:latin typeface="-apple-system"/>
              </a:rPr>
              <a:t>Problem: At first I ran my database on dockers. It worked well on my local machine, but I was not able to run it when I dockized the whole  application or after deployment on AWS EC2</a:t>
            </a:r>
          </a:p>
          <a:p>
            <a:pPr marL="742950" lvl="1" indent="-285750">
              <a:buFont typeface="Arial" panose="020B0604020202020204" pitchFamily="34" charset="0"/>
              <a:buChar char="•"/>
            </a:pPr>
            <a:r>
              <a:rPr lang="en-US" sz="1600" dirty="0">
                <a:solidFill>
                  <a:srgbClr val="111111"/>
                </a:solidFill>
                <a:latin typeface="-apple-system"/>
              </a:rPr>
              <a:t>Solution: Hosted my database on a cluster on MongoDB Atlas and got a URL that worked from any location.</a:t>
            </a:r>
          </a:p>
          <a:p>
            <a:endParaRPr lang="en-US" sz="1600" dirty="0">
              <a:solidFill>
                <a:srgbClr val="111111"/>
              </a:solidFill>
              <a:latin typeface="-apple-system"/>
            </a:endParaRPr>
          </a:p>
          <a:p>
            <a:pPr marL="285750" indent="-285750">
              <a:buFont typeface="Arial" panose="020B0604020202020204" pitchFamily="34" charset="0"/>
              <a:buChar char="•"/>
            </a:pPr>
            <a:r>
              <a:rPr lang="en-US" sz="1600" dirty="0">
                <a:solidFill>
                  <a:srgbClr val="111111"/>
                </a:solidFill>
                <a:latin typeface="-apple-system"/>
              </a:rPr>
              <a:t>Website deployment:</a:t>
            </a:r>
          </a:p>
          <a:p>
            <a:pPr marL="742950" lvl="1" indent="-285750">
              <a:buFont typeface="Arial" panose="020B0604020202020204" pitchFamily="34" charset="0"/>
              <a:buChar char="•"/>
            </a:pPr>
            <a:r>
              <a:rPr lang="en-US" sz="1600" dirty="0">
                <a:solidFill>
                  <a:srgbClr val="111111"/>
                </a:solidFill>
                <a:latin typeface="-apple-system"/>
              </a:rPr>
              <a:t>Problem: Needed a way to have a single URL for my website that takes it to the server main route instead of having to run the client and the server on two separate instances, each with a different URL.</a:t>
            </a:r>
          </a:p>
          <a:p>
            <a:pPr marL="742950" lvl="1" indent="-285750">
              <a:buFont typeface="Arial" panose="020B0604020202020204" pitchFamily="34" charset="0"/>
              <a:buChar char="•"/>
            </a:pPr>
            <a:r>
              <a:rPr lang="en-US" sz="1600" dirty="0">
                <a:solidFill>
                  <a:srgbClr val="111111"/>
                </a:solidFill>
                <a:latin typeface="-apple-system"/>
              </a:rPr>
              <a:t>Solution: Made the </a:t>
            </a:r>
            <a:r>
              <a:rPr lang="en-US" sz="1600" dirty="0" err="1">
                <a:solidFill>
                  <a:srgbClr val="111111"/>
                </a:solidFill>
                <a:latin typeface="-apple-system"/>
              </a:rPr>
              <a:t>express.static</a:t>
            </a:r>
            <a:r>
              <a:rPr lang="en-US" sz="1600" dirty="0">
                <a:solidFill>
                  <a:srgbClr val="111111"/>
                </a:solidFill>
                <a:latin typeface="-apple-system"/>
              </a:rPr>
              <a:t> function use the build directory of the client and made the main route of the server direct to the client static index.html file.</a:t>
            </a:r>
            <a:endParaRPr lang="en-US" sz="1600" b="0" i="0" dirty="0">
              <a:solidFill>
                <a:srgbClr val="111111"/>
              </a:solidFill>
              <a:effectLst/>
              <a:latin typeface="-apple-system"/>
            </a:endParaRPr>
          </a:p>
        </p:txBody>
      </p:sp>
    </p:spTree>
    <p:custDataLst>
      <p:tags r:id="rId1"/>
    </p:custDataLst>
    <p:extLst>
      <p:ext uri="{BB962C8B-B14F-4D97-AF65-F5344CB8AC3E}">
        <p14:creationId xmlns:p14="http://schemas.microsoft.com/office/powerpoint/2010/main" val="261629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Additional Features</a:t>
            </a:r>
          </a:p>
        </p:txBody>
      </p:sp>
      <p:sp>
        <p:nvSpPr>
          <p:cNvPr id="3" name="TextBox 2">
            <a:extLst>
              <a:ext uri="{FF2B5EF4-FFF2-40B4-BE49-F238E27FC236}">
                <a16:creationId xmlns:a16="http://schemas.microsoft.com/office/drawing/2014/main" id="{9D19DF0F-5590-2AED-6945-DF1D957F1A7A}"/>
              </a:ext>
            </a:extLst>
          </p:cNvPr>
          <p:cNvSpPr txBox="1"/>
          <p:nvPr/>
        </p:nvSpPr>
        <p:spPr>
          <a:xfrm>
            <a:off x="637700" y="1054878"/>
            <a:ext cx="10150549" cy="338554"/>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111111"/>
                </a:solidFill>
                <a:latin typeface="-apple-system"/>
              </a:rPr>
              <a:t>Users can see their account information.</a:t>
            </a:r>
          </a:p>
        </p:txBody>
      </p:sp>
      <p:pic>
        <p:nvPicPr>
          <p:cNvPr id="5" name="Picture 4">
            <a:extLst>
              <a:ext uri="{FF2B5EF4-FFF2-40B4-BE49-F238E27FC236}">
                <a16:creationId xmlns:a16="http://schemas.microsoft.com/office/drawing/2014/main" id="{6434687C-EBA7-620E-2BEA-98AF980AB4E6}"/>
              </a:ext>
            </a:extLst>
          </p:cNvPr>
          <p:cNvPicPr>
            <a:picLocks noChangeAspect="1"/>
          </p:cNvPicPr>
          <p:nvPr/>
        </p:nvPicPr>
        <p:blipFill rotWithShape="1">
          <a:blip r:embed="rId3"/>
          <a:srcRect r="1279"/>
          <a:stretch/>
        </p:blipFill>
        <p:spPr>
          <a:xfrm>
            <a:off x="1531088" y="2163390"/>
            <a:ext cx="8506047" cy="3525029"/>
          </a:xfrm>
          <a:prstGeom prst="rect">
            <a:avLst/>
          </a:prstGeom>
        </p:spPr>
      </p:pic>
    </p:spTree>
    <p:custDataLst>
      <p:tags r:id="rId1"/>
    </p:custDataLst>
    <p:extLst>
      <p:ext uri="{BB962C8B-B14F-4D97-AF65-F5344CB8AC3E}">
        <p14:creationId xmlns:p14="http://schemas.microsoft.com/office/powerpoint/2010/main" val="3778706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Overview Diagram</a:t>
            </a:r>
          </a:p>
        </p:txBody>
      </p:sp>
      <p:pic>
        <p:nvPicPr>
          <p:cNvPr id="4" name="Picture 3">
            <a:extLst>
              <a:ext uri="{FF2B5EF4-FFF2-40B4-BE49-F238E27FC236}">
                <a16:creationId xmlns:a16="http://schemas.microsoft.com/office/drawing/2014/main" id="{98658C68-E420-6F7F-592F-C28B47A7A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874" y="990599"/>
            <a:ext cx="6453963" cy="5548424"/>
          </a:xfrm>
          <a:prstGeom prst="rect">
            <a:avLst/>
          </a:prstGeom>
        </p:spPr>
      </p:pic>
    </p:spTree>
    <p:custDataLst>
      <p:tags r:id="rId1"/>
    </p:custDataLst>
    <p:extLst>
      <p:ext uri="{BB962C8B-B14F-4D97-AF65-F5344CB8AC3E}">
        <p14:creationId xmlns:p14="http://schemas.microsoft.com/office/powerpoint/2010/main" val="1646843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Additional Features</a:t>
            </a:r>
          </a:p>
        </p:txBody>
      </p:sp>
      <p:sp>
        <p:nvSpPr>
          <p:cNvPr id="3" name="TextBox 2">
            <a:extLst>
              <a:ext uri="{FF2B5EF4-FFF2-40B4-BE49-F238E27FC236}">
                <a16:creationId xmlns:a16="http://schemas.microsoft.com/office/drawing/2014/main" id="{9D19DF0F-5590-2AED-6945-DF1D957F1A7A}"/>
              </a:ext>
            </a:extLst>
          </p:cNvPr>
          <p:cNvSpPr txBox="1"/>
          <p:nvPr/>
        </p:nvSpPr>
        <p:spPr>
          <a:xfrm>
            <a:off x="637700" y="1054878"/>
            <a:ext cx="10150549" cy="584775"/>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111111"/>
                </a:solidFill>
                <a:latin typeface="-apple-system"/>
              </a:rPr>
              <a:t>Users can see their account information.</a:t>
            </a:r>
          </a:p>
          <a:p>
            <a:pPr marL="285750" indent="-285750">
              <a:buFont typeface="Arial" panose="020B0604020202020204" pitchFamily="34" charset="0"/>
              <a:buChar char="•"/>
            </a:pPr>
            <a:r>
              <a:rPr lang="en-US" sz="1600" dirty="0">
                <a:solidFill>
                  <a:srgbClr val="111111"/>
                </a:solidFill>
                <a:latin typeface="-apple-system"/>
              </a:rPr>
              <a:t>Users can check their account balance, without needing to open the deposit or withdraw pages. </a:t>
            </a:r>
            <a:endParaRPr lang="en-US" sz="1600" b="0" i="0" dirty="0">
              <a:solidFill>
                <a:srgbClr val="111111"/>
              </a:solidFill>
              <a:effectLst/>
              <a:latin typeface="-apple-system"/>
            </a:endParaRPr>
          </a:p>
        </p:txBody>
      </p:sp>
      <p:pic>
        <p:nvPicPr>
          <p:cNvPr id="6" name="Picture 5">
            <a:extLst>
              <a:ext uri="{FF2B5EF4-FFF2-40B4-BE49-F238E27FC236}">
                <a16:creationId xmlns:a16="http://schemas.microsoft.com/office/drawing/2014/main" id="{87B576B1-314C-DB6E-0A67-BCBBA80507C8}"/>
              </a:ext>
            </a:extLst>
          </p:cNvPr>
          <p:cNvPicPr>
            <a:picLocks noChangeAspect="1"/>
          </p:cNvPicPr>
          <p:nvPr/>
        </p:nvPicPr>
        <p:blipFill rotWithShape="1">
          <a:blip r:embed="rId3"/>
          <a:srcRect l="3138"/>
          <a:stretch/>
        </p:blipFill>
        <p:spPr>
          <a:xfrm>
            <a:off x="2998380" y="2076061"/>
            <a:ext cx="5809269" cy="3238781"/>
          </a:xfrm>
          <a:prstGeom prst="rect">
            <a:avLst/>
          </a:prstGeom>
        </p:spPr>
      </p:pic>
    </p:spTree>
    <p:custDataLst>
      <p:tags r:id="rId1"/>
    </p:custDataLst>
    <p:extLst>
      <p:ext uri="{BB962C8B-B14F-4D97-AF65-F5344CB8AC3E}">
        <p14:creationId xmlns:p14="http://schemas.microsoft.com/office/powerpoint/2010/main" val="718300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Demonstration – Create Account, Log In, Deposit, Withdraw</a:t>
            </a:r>
          </a:p>
        </p:txBody>
      </p:sp>
    </p:spTree>
    <p:custDataLst>
      <p:tags r:id="rId1"/>
    </p:custDataLst>
    <p:extLst>
      <p:ext uri="{BB962C8B-B14F-4D97-AF65-F5344CB8AC3E}">
        <p14:creationId xmlns:p14="http://schemas.microsoft.com/office/powerpoint/2010/main" val="2597821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Reflection </a:t>
            </a:r>
          </a:p>
        </p:txBody>
      </p:sp>
      <p:sp>
        <p:nvSpPr>
          <p:cNvPr id="3" name="TextBox 2">
            <a:extLst>
              <a:ext uri="{FF2B5EF4-FFF2-40B4-BE49-F238E27FC236}">
                <a16:creationId xmlns:a16="http://schemas.microsoft.com/office/drawing/2014/main" id="{3EF05C2C-D87E-5F6A-05FA-488BAA35121E}"/>
              </a:ext>
            </a:extLst>
          </p:cNvPr>
          <p:cNvSpPr txBox="1"/>
          <p:nvPr/>
        </p:nvSpPr>
        <p:spPr>
          <a:xfrm>
            <a:off x="637700" y="1054878"/>
            <a:ext cx="10150549" cy="3785652"/>
          </a:xfrm>
          <a:prstGeom prst="rect">
            <a:avLst/>
          </a:prstGeom>
          <a:noFill/>
        </p:spPr>
        <p:txBody>
          <a:bodyPr wrap="square" rtlCol="0">
            <a:spAutoFit/>
          </a:bodyPr>
          <a:lstStyle/>
          <a:p>
            <a:pPr algn="just"/>
            <a:r>
              <a:rPr lang="en-US" sz="1600" dirty="0">
                <a:solidFill>
                  <a:srgbClr val="111111"/>
                </a:solidFill>
                <a:latin typeface="-apple-system"/>
              </a:rPr>
              <a:t>If I stated the project today…</a:t>
            </a:r>
          </a:p>
          <a:p>
            <a:pPr marL="285750" indent="-285750" algn="just">
              <a:buFont typeface="Arial" panose="020B0604020202020204" pitchFamily="34" charset="0"/>
              <a:buChar char="•"/>
            </a:pPr>
            <a:r>
              <a:rPr lang="en-US" sz="1600" dirty="0">
                <a:solidFill>
                  <a:srgbClr val="111111"/>
                </a:solidFill>
                <a:latin typeface="-apple-system"/>
              </a:rPr>
              <a:t> how would I structure my code differently?</a:t>
            </a:r>
          </a:p>
          <a:p>
            <a:pPr marL="800100" lvl="1" indent="-342900" algn="just">
              <a:buFont typeface="+mj-lt"/>
              <a:buAutoNum type="arabicPeriod"/>
            </a:pPr>
            <a:r>
              <a:rPr lang="en-US" sz="1600" dirty="0">
                <a:solidFill>
                  <a:srgbClr val="111111"/>
                </a:solidFill>
                <a:latin typeface="-apple-system"/>
              </a:rPr>
              <a:t>I would separate the code that implements the different actions of every page is a different file from the one that has the react component.</a:t>
            </a:r>
          </a:p>
          <a:p>
            <a:pPr marL="800100" lvl="1" indent="-342900" algn="just">
              <a:buFont typeface="+mj-lt"/>
              <a:buAutoNum type="arabicPeriod"/>
            </a:pPr>
            <a:r>
              <a:rPr lang="en-US" sz="1600" dirty="0">
                <a:solidFill>
                  <a:srgbClr val="111111"/>
                </a:solidFill>
                <a:latin typeface="-apple-system"/>
              </a:rPr>
              <a:t>I would make some functions in a single script file and share them between the deposit and withdraw actions pages instead of having redundancies. </a:t>
            </a:r>
          </a:p>
          <a:p>
            <a:pPr marL="800100" lvl="1" indent="-342900" algn="just">
              <a:buFont typeface="+mj-lt"/>
              <a:buAutoNum type="arabicPeriod"/>
            </a:pPr>
            <a:r>
              <a:rPr lang="en-US" sz="1600" dirty="0">
                <a:solidFill>
                  <a:srgbClr val="111111"/>
                </a:solidFill>
                <a:latin typeface="-apple-system"/>
              </a:rPr>
              <a:t>I would perform the password encryption on the client side and send the password encrypted in the http requests to the sever.</a:t>
            </a:r>
          </a:p>
          <a:p>
            <a:pPr marL="800100" lvl="1" indent="-342900" algn="just">
              <a:buFont typeface="+mj-lt"/>
              <a:buAutoNum type="arabicPeriod"/>
            </a:pPr>
            <a:endParaRPr lang="en-US" sz="1600" dirty="0">
              <a:solidFill>
                <a:srgbClr val="111111"/>
              </a:solidFill>
              <a:latin typeface="-apple-system"/>
            </a:endParaRPr>
          </a:p>
          <a:p>
            <a:pPr marL="285750" indent="-285750" algn="just">
              <a:buFont typeface="Arial" panose="020B0604020202020204" pitchFamily="34" charset="0"/>
              <a:buChar char="•"/>
            </a:pPr>
            <a:r>
              <a:rPr lang="en-US" sz="1600" dirty="0">
                <a:solidFill>
                  <a:srgbClr val="111111"/>
                </a:solidFill>
                <a:latin typeface="-apple-system"/>
              </a:rPr>
              <a:t>What additional features would I add?</a:t>
            </a:r>
          </a:p>
          <a:p>
            <a:pPr marL="800100" lvl="1" indent="-342900" algn="just">
              <a:buFont typeface="+mj-lt"/>
              <a:buAutoNum type="arabicPeriod"/>
            </a:pPr>
            <a:r>
              <a:rPr lang="en-US" sz="1600" dirty="0">
                <a:solidFill>
                  <a:srgbClr val="111111"/>
                </a:solidFill>
                <a:latin typeface="-apple-system"/>
              </a:rPr>
              <a:t>I would add different user role for admins, and give them some functionalities that need authorization like being able to view all the bank users, add new ones, change their balances, reset their passwords upon request or delete users.</a:t>
            </a:r>
          </a:p>
          <a:p>
            <a:pPr marL="800100" lvl="1" indent="-342900" algn="just">
              <a:buFont typeface="+mj-lt"/>
              <a:buAutoNum type="arabicPeriod"/>
            </a:pPr>
            <a:r>
              <a:rPr lang="en-US" sz="1600" dirty="0">
                <a:solidFill>
                  <a:srgbClr val="111111"/>
                </a:solidFill>
                <a:latin typeface="-apple-system"/>
              </a:rPr>
              <a:t>I would add an option for uses to delete their accounts or change their passwords.</a:t>
            </a:r>
          </a:p>
          <a:p>
            <a:pPr lvl="2" algn="just"/>
            <a:endParaRPr lang="en-US" sz="1600" b="0" i="0" dirty="0">
              <a:solidFill>
                <a:srgbClr val="111111"/>
              </a:solidFill>
              <a:effectLst/>
              <a:latin typeface="-apple-system"/>
            </a:endParaRPr>
          </a:p>
        </p:txBody>
      </p:sp>
    </p:spTree>
    <p:custDataLst>
      <p:tags r:id="rId1"/>
    </p:custDataLst>
    <p:extLst>
      <p:ext uri="{BB962C8B-B14F-4D97-AF65-F5344CB8AC3E}">
        <p14:creationId xmlns:p14="http://schemas.microsoft.com/office/powerpoint/2010/main" val="469978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23170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DAL</a:t>
            </a:r>
          </a:p>
        </p:txBody>
      </p:sp>
      <p:sp>
        <p:nvSpPr>
          <p:cNvPr id="3" name="TextBox 2">
            <a:extLst>
              <a:ext uri="{FF2B5EF4-FFF2-40B4-BE49-F238E27FC236}">
                <a16:creationId xmlns:a16="http://schemas.microsoft.com/office/drawing/2014/main" id="{6487F5B8-749B-D89A-E5B4-D6EE95B17B18}"/>
              </a:ext>
            </a:extLst>
          </p:cNvPr>
          <p:cNvSpPr txBox="1"/>
          <p:nvPr/>
        </p:nvSpPr>
        <p:spPr>
          <a:xfrm>
            <a:off x="935665" y="1701209"/>
            <a:ext cx="7273556"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F22131C-BD2B-BAB5-27FF-482CB47861D3}"/>
              </a:ext>
            </a:extLst>
          </p:cNvPr>
          <p:cNvSpPr txBox="1"/>
          <p:nvPr/>
        </p:nvSpPr>
        <p:spPr>
          <a:xfrm>
            <a:off x="637700" y="1054878"/>
            <a:ext cx="10150549"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Application:</a:t>
            </a:r>
          </a:p>
          <a:p>
            <a:pPr marL="742950" lvl="1" indent="-285750">
              <a:buFont typeface="Arial" panose="020B0604020202020204" pitchFamily="34" charset="0"/>
              <a:buChar char="•"/>
            </a:pPr>
            <a:r>
              <a:rPr lang="en-US" dirty="0"/>
              <a:t>Client: </a:t>
            </a:r>
          </a:p>
          <a:p>
            <a:pPr marL="1200150" lvl="2" indent="-285750">
              <a:buFont typeface="Arial" panose="020B0604020202020204" pitchFamily="34" charset="0"/>
              <a:buChar char="•"/>
            </a:pPr>
            <a:r>
              <a:rPr lang="en-US" dirty="0"/>
              <a:t>Receives requests from the users to perform certain functions functions (Create account, login, update balance (deposit or withdraw)</a:t>
            </a:r>
          </a:p>
          <a:p>
            <a:pPr marL="1200150" lvl="2" indent="-285750">
              <a:buFont typeface="Arial" panose="020B0604020202020204" pitchFamily="34" charset="0"/>
              <a:buChar char="•"/>
            </a:pPr>
            <a:r>
              <a:rPr lang="en-US" dirty="0"/>
              <a:t>Performs initial validation of user inputs sends http requests to server using client APIs.</a:t>
            </a:r>
          </a:p>
          <a:p>
            <a:pPr marL="1200150" lvl="2" indent="-285750">
              <a:buFont typeface="Arial" panose="020B0604020202020204" pitchFamily="34" charset="0"/>
              <a:buChar char="•"/>
            </a:pPr>
            <a:r>
              <a:rPr lang="en-US" dirty="0"/>
              <a:t>Call server provided API endpoints to request user functions</a:t>
            </a:r>
          </a:p>
          <a:p>
            <a:pPr marL="742950" lvl="1" indent="-285750">
              <a:buFont typeface="Arial" panose="020B0604020202020204" pitchFamily="34" charset="0"/>
              <a:buChar char="•"/>
            </a:pPr>
            <a:r>
              <a:rPr lang="en-US" dirty="0"/>
              <a:t>Server: </a:t>
            </a:r>
          </a:p>
          <a:p>
            <a:pPr marL="1200150" lvl="2" indent="-285750">
              <a:buFont typeface="Arial" panose="020B0604020202020204" pitchFamily="34" charset="0"/>
              <a:buChar char="•"/>
            </a:pPr>
            <a:r>
              <a:rPr lang="en-US" dirty="0"/>
              <a:t>Provides API endpoints to be called by the client APIs for every user function.</a:t>
            </a:r>
          </a:p>
          <a:p>
            <a:pPr marL="1200150" lvl="2" indent="-285750">
              <a:buFont typeface="Arial" panose="020B0604020202020204" pitchFamily="34" charset="0"/>
              <a:buChar char="•"/>
            </a:pPr>
            <a:r>
              <a:rPr lang="en-US" dirty="0"/>
              <a:t>Performs necessary processing, like checking if the user already exists or if the password does not match the one in the data base.</a:t>
            </a:r>
          </a:p>
          <a:p>
            <a:pPr marL="1200150" lvl="2" indent="-285750">
              <a:buFont typeface="Arial" panose="020B0604020202020204" pitchFamily="34" charset="0"/>
              <a:buChar char="•"/>
            </a:pPr>
            <a:r>
              <a:rPr lang="en-US" dirty="0"/>
              <a:t>Communicates with the database through API functions provided by the DAL.</a:t>
            </a:r>
          </a:p>
          <a:p>
            <a:pPr marL="1200150" lvl="2" indent="-285750">
              <a:buFont typeface="Arial" panose="020B0604020202020204" pitchFamily="34" charset="0"/>
              <a:buChar char="•"/>
            </a:pPr>
            <a:r>
              <a:rPr lang="en-US" dirty="0"/>
              <a:t>Sends responses with required data and success or failure messages back to the client.</a:t>
            </a:r>
          </a:p>
          <a:p>
            <a:pPr marL="742950" lvl="1" indent="-285750">
              <a:buFont typeface="Arial" panose="020B0604020202020204" pitchFamily="34" charset="0"/>
              <a:buChar char="•"/>
            </a:pPr>
            <a:r>
              <a:rPr lang="en-US" dirty="0"/>
              <a:t>The DAL (Data Abstraction Layer): </a:t>
            </a:r>
          </a:p>
          <a:p>
            <a:pPr marL="1200150" lvl="2" indent="-285750">
              <a:buFont typeface="Arial" panose="020B0604020202020204" pitchFamily="34" charset="0"/>
              <a:buChar char="•"/>
            </a:pPr>
            <a:r>
              <a:rPr lang="en-US" dirty="0"/>
              <a:t>Is a layer between the server and the database that provides API functions needed to perform the requested server functionalities to the server.</a:t>
            </a:r>
          </a:p>
          <a:p>
            <a:pPr marL="1200150" lvl="2" indent="-285750">
              <a:buFont typeface="Arial" panose="020B0604020202020204" pitchFamily="34" charset="0"/>
              <a:buChar char="•"/>
            </a:pPr>
            <a:r>
              <a:rPr lang="en-US" dirty="0"/>
              <a:t>Communicates directly with the database to create, update, read, or delete using the database API.</a:t>
            </a:r>
          </a:p>
          <a:p>
            <a:pPr lvl="1"/>
            <a:endParaRPr lang="en-US" dirty="0"/>
          </a:p>
        </p:txBody>
      </p:sp>
    </p:spTree>
    <p:custDataLst>
      <p:tags r:id="rId1"/>
    </p:custDataLst>
    <p:extLst>
      <p:ext uri="{BB962C8B-B14F-4D97-AF65-F5344CB8AC3E}">
        <p14:creationId xmlns:p14="http://schemas.microsoft.com/office/powerpoint/2010/main" val="2612180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Description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231654"/>
          </a:xfrm>
          <a:prstGeom prst="rect">
            <a:avLst/>
          </a:prstGeom>
          <a:noFill/>
        </p:spPr>
        <p:txBody>
          <a:bodyPr wrap="square" rtlCol="0">
            <a:spAutoFit/>
          </a:bodyPr>
          <a:lstStyle/>
          <a:p>
            <a:pPr marL="285750" indent="-285750">
              <a:buFont typeface="Arial" panose="020B0604020202020204" pitchFamily="34" charset="0"/>
              <a:buChar char="•"/>
            </a:pPr>
            <a:r>
              <a:rPr lang="en-US" dirty="0"/>
              <a:t>Client APIs to call http requests and receive responses from and to the server  and the authentication server</a:t>
            </a:r>
          </a:p>
          <a:p>
            <a:pPr marL="742950" lvl="1" indent="-285750">
              <a:buFont typeface="Arial" panose="020B0604020202020204" pitchFamily="34" charset="0"/>
              <a:buChar char="•"/>
            </a:pPr>
            <a:r>
              <a:rPr lang="en-US" sz="1400" dirty="0"/>
              <a:t>Create</a:t>
            </a:r>
          </a:p>
          <a:p>
            <a:pPr lvl="1"/>
            <a:r>
              <a:rPr lang="en-US" sz="1400" b="0" dirty="0">
                <a:solidFill>
                  <a:srgbClr val="6A9955"/>
                </a:solidFill>
                <a:effectLst/>
                <a:latin typeface="Consolas" panose="020B0609020204030204" pitchFamily="49" charset="0"/>
              </a:rPr>
              <a:t>// create user account</a:t>
            </a:r>
            <a:endParaRPr lang="en-US" sz="1400" dirty="0"/>
          </a:p>
          <a:p>
            <a:r>
              <a:rPr lang="en-US" sz="1400" b="0" dirty="0">
                <a:solidFill>
                  <a:srgbClr val="6A9955"/>
                </a:solidFill>
                <a:effectLst/>
                <a:latin typeface="Consolas" panose="020B0609020204030204" pitchFamily="49" charset="0"/>
              </a:rPr>
              <a:t>	</a:t>
            </a:r>
            <a:r>
              <a:rPr lang="en-US" sz="1400" b="0" dirty="0">
                <a:solidFill>
                  <a:srgbClr val="569CD6"/>
                </a:solidFill>
                <a:effectLst/>
                <a:latin typeface="Consolas" panose="020B0609020204030204" pitchFamily="49" charset="0"/>
              </a:rPr>
              <a:t>async</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createUser</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balance</a:t>
            </a:r>
            <a:r>
              <a:rPr lang="en-US" sz="1400" b="0" dirty="0">
                <a:solidFill>
                  <a:srgbClr val="CCCCCC"/>
                </a:solidFill>
                <a:effectLst/>
                <a:latin typeface="Consolas" panose="020B0609020204030204" pitchFamily="49" charset="0"/>
              </a:rPr>
              <a:t>)</a:t>
            </a:r>
            <a:endParaRPr lang="en-US" sz="1400" b="0" dirty="0">
              <a:effectLst/>
              <a:latin typeface="Consolas" panose="020B0609020204030204" pitchFamily="49" charset="0"/>
            </a:endParaRPr>
          </a:p>
          <a:p>
            <a:pPr marL="742950" lvl="1" indent="-285750">
              <a:buFont typeface="Arial" panose="020B0604020202020204" pitchFamily="34" charset="0"/>
              <a:buChar char="•"/>
            </a:pPr>
            <a:r>
              <a:rPr lang="en-US" sz="1400" b="0" dirty="0">
                <a:effectLst/>
                <a:latin typeface="Consolas" panose="020B0609020204030204" pitchFamily="49" charset="0"/>
              </a:rPr>
              <a:t>Login</a:t>
            </a:r>
          </a:p>
          <a:p>
            <a:pPr lvl="1"/>
            <a:r>
              <a:rPr lang="fr-FR" sz="1400" dirty="0">
                <a:solidFill>
                  <a:srgbClr val="6A9955"/>
                </a:solidFill>
                <a:latin typeface="Consolas" panose="020B0609020204030204" pitchFamily="49" charset="0"/>
              </a:rPr>
              <a:t>// login user</a:t>
            </a:r>
            <a:endParaRPr lang="fr-FR" sz="1400" dirty="0">
              <a:solidFill>
                <a:srgbClr val="CCCCCC"/>
              </a:solidFill>
              <a:latin typeface="Consolas" panose="020B0609020204030204" pitchFamily="49" charset="0"/>
            </a:endParaRPr>
          </a:p>
          <a:p>
            <a:pPr lvl="1"/>
            <a:r>
              <a:rPr lang="en-US" sz="1400" b="0" dirty="0">
                <a:solidFill>
                  <a:srgbClr val="569CD6"/>
                </a:solidFill>
                <a:effectLst/>
                <a:latin typeface="Consolas" panose="020B0609020204030204" pitchFamily="49" charset="0"/>
              </a:rPr>
              <a:t>async</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a:t>
            </a:r>
          </a:p>
          <a:p>
            <a:pPr marL="742950" lvl="1" indent="-285750">
              <a:buFont typeface="Arial" panose="020B0604020202020204" pitchFamily="34" charset="0"/>
              <a:buChar char="•"/>
            </a:pPr>
            <a:r>
              <a:rPr lang="en-US" sz="1400" dirty="0">
                <a:latin typeface="Consolas" panose="020B0609020204030204" pitchFamily="49" charset="0"/>
              </a:rPr>
              <a:t>Update</a:t>
            </a:r>
          </a:p>
          <a:p>
            <a:pPr lvl="1"/>
            <a:r>
              <a:rPr lang="en-US" sz="1400" b="0" dirty="0">
                <a:solidFill>
                  <a:srgbClr val="6A9955"/>
                </a:solidFill>
                <a:effectLst/>
                <a:latin typeface="Consolas" panose="020B0609020204030204" pitchFamily="49" charset="0"/>
              </a:rPr>
              <a:t>// update - deposit/withdraw amount</a:t>
            </a:r>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async</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updateBalance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newBalance</a:t>
            </a:r>
            <a:r>
              <a:rPr lang="en-US" sz="1400" b="0" dirty="0">
                <a:solidFill>
                  <a:srgbClr val="CCCCCC"/>
                </a:solidFill>
                <a:effectLst/>
                <a:latin typeface="Consolas" panose="020B0609020204030204" pitchFamily="49" charset="0"/>
              </a:rPr>
              <a:t>)</a:t>
            </a:r>
          </a:p>
          <a:p>
            <a:pPr marL="742950" lvl="1" indent="-285750">
              <a:buFont typeface="Arial" panose="020B0604020202020204" pitchFamily="34" charset="0"/>
              <a:buChar char="•"/>
            </a:pPr>
            <a:r>
              <a:rPr lang="en-US" sz="1400" dirty="0">
                <a:latin typeface="Consolas" panose="020B0609020204030204" pitchFamily="49" charset="0"/>
              </a:rPr>
              <a:t>Request user data</a:t>
            </a:r>
          </a:p>
          <a:p>
            <a:pPr lvl="1"/>
            <a:r>
              <a:rPr lang="en-US" sz="1400" b="0" dirty="0">
                <a:solidFill>
                  <a:srgbClr val="6A9955"/>
                </a:solidFill>
                <a:effectLst/>
                <a:latin typeface="Consolas" panose="020B0609020204030204" pitchFamily="49" charset="0"/>
              </a:rPr>
              <a:t>// get user data </a:t>
            </a:r>
            <a:r>
              <a:rPr lang="en-US" sz="1400" dirty="0">
                <a:solidFill>
                  <a:srgbClr val="6A9955"/>
                </a:solidFill>
                <a:latin typeface="Consolas" panose="020B0609020204030204" pitchFamily="49" charset="0"/>
              </a:rPr>
              <a:t>from google authentication server</a:t>
            </a:r>
            <a:br>
              <a:rPr lang="en-US" sz="1400" b="0" dirty="0">
                <a:solidFill>
                  <a:srgbClr val="CCCCCC"/>
                </a:solidFill>
                <a:effectLst/>
                <a:latin typeface="Consolas" panose="020B0609020204030204" pitchFamily="49" charset="0"/>
              </a:rPr>
            </a:br>
            <a:r>
              <a:rPr lang="en-US" sz="1400" b="0" dirty="0">
                <a:solidFill>
                  <a:srgbClr val="569CD6"/>
                </a:solidFill>
                <a:effectLst/>
                <a:latin typeface="Consolas" panose="020B0609020204030204" pitchFamily="49" charset="0"/>
              </a:rPr>
              <a:t>async</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getGoogleUser</a:t>
            </a:r>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googleAccessToken</a:t>
            </a:r>
            <a:r>
              <a:rPr lang="en-US" sz="1400" b="0" dirty="0">
                <a:solidFill>
                  <a:srgbClr val="CCCCCC"/>
                </a:solidFill>
                <a:effectLst/>
                <a:latin typeface="Consolas" panose="020B0609020204030204" pitchFamily="49" charset="0"/>
              </a:rPr>
              <a:t>)</a:t>
            </a:r>
            <a:endParaRPr lang="en-US" dirty="0">
              <a:solidFill>
                <a:srgbClr val="CCCCCC"/>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42687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Description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2646878"/>
          </a:xfrm>
          <a:prstGeom prst="rect">
            <a:avLst/>
          </a:prstGeom>
          <a:noFill/>
        </p:spPr>
        <p:txBody>
          <a:bodyPr wrap="square" rtlCol="0">
            <a:spAutoFit/>
          </a:bodyPr>
          <a:lstStyle/>
          <a:p>
            <a:pPr marL="285750" indent="-285750">
              <a:buFont typeface="Arial" panose="020B0604020202020204" pitchFamily="34" charset="0"/>
              <a:buChar char="•"/>
            </a:pPr>
            <a:r>
              <a:rPr lang="en-US" dirty="0"/>
              <a:t>Serve APIs provided by the DAL</a:t>
            </a:r>
          </a:p>
          <a:p>
            <a:pPr marL="742950" lvl="1" indent="-285750">
              <a:buFont typeface="Arial" panose="020B0604020202020204" pitchFamily="34" charset="0"/>
              <a:buChar char="•"/>
            </a:pPr>
            <a:r>
              <a:rPr lang="en-US" sz="1400" dirty="0"/>
              <a:t>create</a:t>
            </a:r>
          </a:p>
          <a:p>
            <a:r>
              <a:rPr lang="en-US" sz="1400" b="0" dirty="0">
                <a:solidFill>
                  <a:srgbClr val="6A9955"/>
                </a:solidFill>
                <a:effectLst/>
                <a:latin typeface="Consolas" panose="020B0609020204030204" pitchFamily="49" charset="0"/>
              </a:rPr>
              <a:t>	// create user account</a:t>
            </a:r>
            <a:endParaRPr lang="en-US" sz="1400" b="0" dirty="0">
              <a:solidFill>
                <a:srgbClr val="CCCCCC"/>
              </a:solidFill>
              <a:effectLst/>
              <a:latin typeface="Consolas" panose="020B0609020204030204" pitchFamily="49" charset="0"/>
            </a:endParaRPr>
          </a:p>
          <a:p>
            <a:r>
              <a:rPr lang="en-US" sz="1400" b="0" dirty="0">
                <a:solidFill>
                  <a:srgbClr val="569CD6"/>
                </a:solidFill>
                <a:effectLst/>
                <a:latin typeface="Consolas" panose="020B0609020204030204" pitchFamily="49" charset="0"/>
              </a:rPr>
              <a:t>	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create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balance</a:t>
            </a:r>
            <a:r>
              <a:rPr lang="en-US" sz="1400" b="0" dirty="0">
                <a:solidFill>
                  <a:srgbClr val="CCCCCC"/>
                </a:solidFill>
                <a:effectLst/>
                <a:latin typeface="Consolas" panose="020B0609020204030204" pitchFamily="49" charset="0"/>
              </a:rPr>
              <a:t>)</a:t>
            </a:r>
          </a:p>
          <a:p>
            <a:pPr marL="742950" lvl="1" indent="-285750">
              <a:buFont typeface="Arial" panose="020B0604020202020204" pitchFamily="34" charset="0"/>
              <a:buChar char="•"/>
            </a:pPr>
            <a:r>
              <a:rPr lang="en-US" sz="1400" dirty="0">
                <a:latin typeface="Consolas" panose="020B0609020204030204" pitchFamily="49" charset="0"/>
              </a:rPr>
              <a:t>find</a:t>
            </a:r>
            <a:r>
              <a:rPr lang="en-US" sz="1400" b="0" dirty="0">
                <a:effectLst/>
                <a:latin typeface="Consolas" panose="020B0609020204030204" pitchFamily="49" charset="0"/>
              </a:rPr>
              <a:t> </a:t>
            </a:r>
            <a:endParaRPr lang="en-US" sz="1400" dirty="0">
              <a:solidFill>
                <a:srgbClr val="CCCCCC"/>
              </a:solidFill>
              <a:latin typeface="Consolas" panose="020B0609020204030204" pitchFamily="49" charset="0"/>
            </a:endParaRPr>
          </a:p>
          <a:p>
            <a:pPr lvl="1"/>
            <a:r>
              <a:rPr lang="en-US" sz="1400" b="0" dirty="0">
                <a:solidFill>
                  <a:srgbClr val="6A9955"/>
                </a:solidFill>
                <a:effectLst/>
                <a:latin typeface="Consolas" panose="020B0609020204030204" pitchFamily="49" charset="0"/>
              </a:rPr>
              <a:t>// find user account</a:t>
            </a:r>
            <a:endParaRPr lang="en-US" sz="1400" b="0" dirty="0">
              <a:solidFill>
                <a:srgbClr val="CCCCCC"/>
              </a:solidFill>
              <a:effectLst/>
              <a:latin typeface="Consolas" panose="020B0609020204030204" pitchFamily="49" charset="0"/>
            </a:endParaRPr>
          </a:p>
          <a:p>
            <a:r>
              <a:rPr lang="en-US" sz="1400" b="0" dirty="0">
                <a:solidFill>
                  <a:srgbClr val="569CD6"/>
                </a:solidFill>
                <a:effectLst/>
                <a:latin typeface="Consolas" panose="020B0609020204030204" pitchFamily="49" charset="0"/>
              </a:rPr>
              <a:t>	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find</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pPr marL="742950" lvl="1" indent="-285750">
              <a:buFont typeface="Arial" panose="020B0604020202020204" pitchFamily="34" charset="0"/>
              <a:buChar char="•"/>
            </a:pPr>
            <a:r>
              <a:rPr lang="en-US" sz="1400" dirty="0">
                <a:latin typeface="Consolas" panose="020B0609020204030204" pitchFamily="49" charset="0"/>
              </a:rPr>
              <a:t>update</a:t>
            </a:r>
            <a:endParaRPr lang="en-US" sz="1400" dirty="0">
              <a:solidFill>
                <a:srgbClr val="CCCCCC"/>
              </a:solidFill>
              <a:latin typeface="Consolas" panose="020B0609020204030204" pitchFamily="49" charset="0"/>
            </a:endParaRPr>
          </a:p>
          <a:p>
            <a:pPr lvl="1"/>
            <a:r>
              <a:rPr lang="en-US" sz="1400" b="0" dirty="0">
                <a:solidFill>
                  <a:srgbClr val="6A9955"/>
                </a:solidFill>
                <a:effectLst/>
                <a:latin typeface="Consolas" panose="020B0609020204030204" pitchFamily="49" charset="0"/>
              </a:rPr>
              <a:t>// update - deposit/withdraw amount</a:t>
            </a:r>
          </a:p>
          <a:p>
            <a:pPr lvl="1"/>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update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amount</a:t>
            </a:r>
            <a:r>
              <a:rPr lang="en-US" sz="1400" b="0" dirty="0">
                <a:solidFill>
                  <a:srgbClr val="CCCCCC"/>
                </a:solidFill>
                <a:effectLst/>
                <a:latin typeface="Consolas" panose="020B0609020204030204" pitchFamily="49" charset="0"/>
              </a:rPr>
              <a:t>)</a:t>
            </a:r>
          </a:p>
          <a:p>
            <a:endParaRPr lang="en-US" dirty="0">
              <a:solidFill>
                <a:srgbClr val="CCCCCC"/>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193626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Description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7817525"/>
          </a:xfrm>
          <a:prstGeom prst="rect">
            <a:avLst/>
          </a:prstGeom>
          <a:noFill/>
        </p:spPr>
        <p:txBody>
          <a:bodyPr wrap="square" rtlCol="0">
            <a:spAutoFit/>
          </a:bodyPr>
          <a:lstStyle/>
          <a:p>
            <a:pPr marL="285750" indent="-285750">
              <a:buFont typeface="Arial" panose="020B0604020202020204" pitchFamily="34" charset="0"/>
              <a:buChar char="•"/>
            </a:pPr>
            <a:r>
              <a:rPr lang="en-US" dirty="0"/>
              <a:t>Database APIs provided by MongoClient</a:t>
            </a:r>
          </a:p>
          <a:p>
            <a:pPr marL="742950" lvl="1" indent="-285750">
              <a:buFont typeface="Arial" panose="020B0604020202020204" pitchFamily="34" charset="0"/>
              <a:buChar char="•"/>
            </a:pPr>
            <a:r>
              <a:rPr lang="en-US" sz="1400" dirty="0"/>
              <a:t>connect</a:t>
            </a:r>
          </a:p>
          <a:p>
            <a:pPr lvl="1"/>
            <a:r>
              <a:rPr lang="en-US" sz="1400" b="0" dirty="0">
                <a:solidFill>
                  <a:srgbClr val="6A9955"/>
                </a:solidFill>
                <a:effectLst/>
                <a:latin typeface="Consolas" panose="020B0609020204030204" pitchFamily="49" charset="0"/>
              </a:rPr>
              <a:t>// Connect to goodbank database and create it if it doesn’</a:t>
            </a:r>
            <a:r>
              <a:rPr lang="en-US" sz="1400" dirty="0">
                <a:solidFill>
                  <a:srgbClr val="6A9955"/>
                </a:solidFill>
                <a:latin typeface="Consolas" panose="020B0609020204030204" pitchFamily="49" charset="0"/>
              </a:rPr>
              <a:t>t exist</a:t>
            </a:r>
            <a:endParaRPr lang="en-US" sz="1400" dirty="0"/>
          </a:p>
          <a:p>
            <a:pPr lvl="1"/>
            <a:r>
              <a:rPr lang="en-US" sz="1400" b="0" dirty="0">
                <a:solidFill>
                  <a:srgbClr val="9CDCFE"/>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MongoClient</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connect</a:t>
            </a:r>
            <a:r>
              <a:rPr lang="en-US" sz="1400" b="0" dirty="0">
                <a:solidFill>
                  <a:srgbClr val="CCCCCC"/>
                </a:solidFill>
                <a:effectLst/>
                <a:latin typeface="Consolas" panose="020B0609020204030204" pitchFamily="49" charset="0"/>
              </a:rPr>
              <a:t>(</a:t>
            </a:r>
            <a:r>
              <a:rPr lang="en-US" sz="1400" b="0" dirty="0" err="1">
                <a:solidFill>
                  <a:srgbClr val="4FC1FF"/>
                </a:solidFill>
                <a:effectLst/>
                <a:latin typeface="Consolas" panose="020B0609020204030204" pitchFamily="49" charset="0"/>
              </a:rPr>
              <a:t>url</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useUnifiedTopology</a:t>
            </a:r>
            <a:r>
              <a:rPr lang="en-US" sz="1400" b="0" dirty="0">
                <a:solidFill>
                  <a:srgbClr val="9CDCFE"/>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err</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client</a:t>
            </a:r>
            <a:r>
              <a:rPr lang="en-US" sz="1400" b="0" dirty="0">
                <a:solidFill>
                  <a:srgbClr val="CCCCCC"/>
                </a:solidFill>
                <a:effectLst/>
                <a:latin typeface="Consolas" panose="020B0609020204030204" pitchFamily="49" charset="0"/>
              </a:rPr>
              <a:t>) 		</a:t>
            </a:r>
          </a:p>
          <a:p>
            <a:pPr lvl="1"/>
            <a:r>
              <a:rPr lang="en-US" sz="1400" b="0" dirty="0">
                <a:solidFill>
                  <a:srgbClr val="CCCCCC"/>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db</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client</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db</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'goodbank’</a:t>
            </a:r>
            <a:r>
              <a:rPr lang="en-US" sz="1400" b="0" dirty="0">
                <a:solidFill>
                  <a:srgbClr val="CCCCCC"/>
                </a:solidFill>
                <a:effectLst/>
                <a:latin typeface="Consolas" panose="020B0609020204030204" pitchFamily="49" charset="0"/>
              </a:rPr>
              <a:t>);}</a:t>
            </a:r>
          </a:p>
          <a:p>
            <a:pPr lvl="1"/>
            <a:r>
              <a:rPr lang="en-US" sz="1400" b="0" dirty="0">
                <a:solidFill>
                  <a:srgbClr val="6A9955"/>
                </a:solidFill>
                <a:effectLst/>
                <a:latin typeface="Consolas" panose="020B0609020204030204" pitchFamily="49" charset="0"/>
              </a:rPr>
              <a:t>// Access to users collection and create it if it doesn’t exist</a:t>
            </a:r>
            <a:endParaRPr lang="en-US" sz="1400" b="0" dirty="0">
              <a:solidFill>
                <a:srgbClr val="CCCCCC"/>
              </a:solidFill>
              <a:effectLst/>
              <a:latin typeface="Consolas" panose="020B0609020204030204" pitchFamily="49" charset="0"/>
            </a:endParaRPr>
          </a:p>
          <a:p>
            <a:pPr lvl="1"/>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collection</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db</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collection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"users"</a:t>
            </a:r>
            <a:r>
              <a:rPr lang="en-US" sz="1400" b="0" dirty="0">
                <a:solidFill>
                  <a:srgbClr val="CCCCCC"/>
                </a:solidFill>
                <a:effectLst/>
                <a:latin typeface="Consolas" panose="020B0609020204030204" pitchFamily="49" charset="0"/>
              </a:rPr>
              <a:t>);</a:t>
            </a:r>
          </a:p>
          <a:p>
            <a:pPr marL="742950" lvl="1" indent="-285750">
              <a:buFont typeface="Arial" panose="020B0604020202020204" pitchFamily="34" charset="0"/>
              <a:buChar char="•"/>
            </a:pPr>
            <a:r>
              <a:rPr lang="en-US" sz="1400" b="0" dirty="0" err="1">
                <a:effectLst/>
                <a:latin typeface="Consolas" panose="020B0609020204030204" pitchFamily="49" charset="0"/>
              </a:rPr>
              <a:t>insertOne</a:t>
            </a:r>
            <a:endParaRPr lang="en-US" sz="1400" b="0" dirty="0">
              <a:solidFill>
                <a:srgbClr val="CCCCCC"/>
              </a:solidFill>
              <a:effectLst/>
              <a:latin typeface="Consolas" panose="020B0609020204030204" pitchFamily="49" charset="0"/>
            </a:endParaRPr>
          </a:p>
          <a:p>
            <a:pPr lvl="1"/>
            <a:r>
              <a:rPr lang="en-US" sz="1400" dirty="0">
                <a:solidFill>
                  <a:srgbClr val="6A9955"/>
                </a:solidFill>
                <a:latin typeface="Consolas" panose="020B0609020204030204" pitchFamily="49" charset="0"/>
              </a:rPr>
              <a:t>// Insert new user document to the users collection</a:t>
            </a:r>
          </a:p>
          <a:p>
            <a:pPr lvl="1"/>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doc</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name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balance</a:t>
            </a:r>
            <a:r>
              <a:rPr lang="en-US" sz="1400" b="0" dirty="0">
                <a:solidFill>
                  <a:srgbClr val="CCCCCC"/>
                </a:solidFill>
                <a:effectLst/>
                <a:latin typeface="Consolas" panose="020B0609020204030204" pitchFamily="49" charset="0"/>
              </a:rPr>
              <a:t> };</a:t>
            </a:r>
          </a:p>
          <a:p>
            <a:pPr lvl="1"/>
            <a:r>
              <a:rPr lang="en-US" sz="1400" b="0" dirty="0">
                <a:solidFill>
                  <a:srgbClr val="CCCCCC"/>
                </a:solidFill>
                <a:effectLst/>
                <a:latin typeface="Consolas" panose="020B0609020204030204" pitchFamily="49" charset="0"/>
              </a:rPr>
              <a:t>    </a:t>
            </a:r>
            <a:r>
              <a:rPr lang="en-US" sz="1400" b="0" dirty="0" err="1">
                <a:solidFill>
                  <a:srgbClr val="4FC1FF"/>
                </a:solidFill>
                <a:effectLst/>
                <a:latin typeface="Consolas" panose="020B0609020204030204" pitchFamily="49" charset="0"/>
              </a:rPr>
              <a:t>collection</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insertOne</a:t>
            </a:r>
            <a:r>
              <a:rPr lang="en-US" sz="1400" b="0" dirty="0">
                <a:solidFill>
                  <a:srgbClr val="CCCCCC"/>
                </a:solidFill>
                <a:effectLst/>
                <a:latin typeface="Consolas" panose="020B0609020204030204" pitchFamily="49" charset="0"/>
              </a:rPr>
              <a:t>(</a:t>
            </a:r>
            <a:r>
              <a:rPr lang="en-US" sz="1400" b="0" dirty="0">
                <a:solidFill>
                  <a:srgbClr val="4FC1FF"/>
                </a:solidFill>
                <a:effectLst/>
                <a:latin typeface="Consolas" panose="020B0609020204030204" pitchFamily="49" charset="0"/>
              </a:rPr>
              <a:t>doc</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w:</a:t>
            </a:r>
            <a:r>
              <a:rPr lang="en-US" sz="1400" b="0" dirty="0">
                <a:solidFill>
                  <a:srgbClr val="CCCCCC"/>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CCCCCC"/>
                </a:solidFill>
                <a:effectLst/>
                <a:latin typeface="Consolas" panose="020B0609020204030204" pitchFamily="49" charset="0"/>
              </a:rPr>
              <a:t> </a:t>
            </a:r>
            <a:r>
              <a:rPr lang="en-US" sz="1400" dirty="0">
                <a:solidFill>
                  <a:srgbClr val="CCCCCC"/>
                </a:solidFill>
                <a:latin typeface="Consolas" panose="020B0609020204030204" pitchFamily="49" charset="0"/>
              </a:rPr>
              <a:t>}, …)</a:t>
            </a:r>
          </a:p>
          <a:p>
            <a:pPr marL="742950" lvl="1" indent="-285750">
              <a:buFont typeface="Arial" panose="020B0604020202020204" pitchFamily="34" charset="0"/>
              <a:buChar char="•"/>
            </a:pPr>
            <a:r>
              <a:rPr lang="en-US" sz="1400" dirty="0">
                <a:latin typeface="Consolas" panose="020B0609020204030204" pitchFamily="49" charset="0"/>
              </a:rPr>
              <a:t>find</a:t>
            </a:r>
            <a:r>
              <a:rPr lang="en-US" b="0" dirty="0">
                <a:solidFill>
                  <a:srgbClr val="CCCCCC"/>
                </a:solidFill>
                <a:effectLst/>
                <a:latin typeface="Consolas" panose="020B0609020204030204" pitchFamily="49" charset="0"/>
              </a:rPr>
              <a:t> </a:t>
            </a:r>
          </a:p>
          <a:p>
            <a:pPr lvl="1"/>
            <a:r>
              <a:rPr lang="en-US" sz="1400" b="0" dirty="0">
                <a:solidFill>
                  <a:srgbClr val="6A9955"/>
                </a:solidFill>
                <a:effectLst/>
                <a:latin typeface="Consolas" panose="020B0609020204030204" pitchFamily="49" charset="0"/>
              </a:rPr>
              <a:t>// Find user account with email</a:t>
            </a:r>
            <a:endParaRPr lang="en-US" sz="1400" b="0" dirty="0">
              <a:solidFill>
                <a:srgbClr val="CCCCCC"/>
              </a:solidFill>
              <a:effectLst/>
              <a:latin typeface="Consolas" panose="020B0609020204030204" pitchFamily="49" charset="0"/>
            </a:endParaRPr>
          </a:p>
          <a:p>
            <a:pPr lvl="1"/>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users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db</a:t>
            </a:r>
            <a:endParaRPr lang="en-US" sz="1400" b="0" dirty="0">
              <a:solidFill>
                <a:srgbClr val="CCCCCC"/>
              </a:solidFill>
              <a:effectLst/>
              <a:latin typeface="Consolas" panose="020B0609020204030204" pitchFamily="49" charset="0"/>
            </a:endParaRPr>
          </a:p>
          <a:p>
            <a:pPr lvl="1"/>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collection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'users'</a:t>
            </a:r>
            <a:r>
              <a:rPr lang="en-US" sz="1400" b="0" dirty="0">
                <a:solidFill>
                  <a:srgbClr val="CCCCCC"/>
                </a:solidFill>
                <a:effectLst/>
                <a:latin typeface="Consolas" panose="020B0609020204030204" pitchFamily="49" charset="0"/>
              </a:rPr>
              <a:t>)</a:t>
            </a:r>
          </a:p>
          <a:p>
            <a:pPr lvl="1"/>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find</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pPr lvl="1"/>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toArray</a:t>
            </a:r>
            <a:r>
              <a:rPr lang="en-US" sz="1400" b="0" dirty="0">
                <a:solidFill>
                  <a:srgbClr val="CCCCCC"/>
                </a:solidFill>
                <a:effectLst/>
                <a:latin typeface="Consolas" panose="020B0609020204030204" pitchFamily="49" charset="0"/>
              </a:rPr>
              <a:t>(</a:t>
            </a:r>
            <a:r>
              <a:rPr lang="en-US" sz="1400" b="0" dirty="0">
                <a:solidFill>
                  <a:srgbClr val="569CD6"/>
                </a:solidFill>
                <a:effectLst/>
                <a:latin typeface="Consolas" panose="020B0609020204030204" pitchFamily="49" charset="0"/>
              </a:rPr>
              <a:t>function</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err</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docs</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err</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reject</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err</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resolve</a:t>
            </a:r>
            <a:r>
              <a:rPr lang="en-US" sz="1400" b="0" dirty="0">
                <a:solidFill>
                  <a:srgbClr val="CCCCCC"/>
                </a:solidFill>
                <a:effectLst/>
                <a:latin typeface="Consolas" panose="020B0609020204030204" pitchFamily="49" charset="0"/>
              </a:rPr>
              <a:t>(</a:t>
            </a:r>
            <a:r>
              <a:rPr lang="en-US" sz="1400" b="0" dirty="0">
                <a:solidFill>
                  <a:srgbClr val="9CDCFE"/>
                </a:solidFill>
                <a:effectLst/>
                <a:latin typeface="Consolas" panose="020B0609020204030204" pitchFamily="49" charset="0"/>
              </a:rPr>
              <a:t>docs</a:t>
            </a:r>
            <a:r>
              <a:rPr lang="en-US" sz="1400" b="0" dirty="0">
                <a:solidFill>
                  <a:srgbClr val="CCCCCC"/>
                </a:solidFill>
                <a:effectLst/>
                <a:latin typeface="Consolas" panose="020B0609020204030204" pitchFamily="49" charset="0"/>
              </a:rPr>
              <a:t>);});   </a:t>
            </a:r>
          </a:p>
          <a:p>
            <a:pPr marL="742950" lvl="1" indent="-285750">
              <a:buFont typeface="Arial" panose="020B0604020202020204" pitchFamily="34" charset="0"/>
              <a:buChar char="•"/>
            </a:pPr>
            <a:r>
              <a:rPr lang="en-US" sz="1400" dirty="0" err="1">
                <a:latin typeface="Consolas" panose="020B0609020204030204" pitchFamily="49" charset="0"/>
              </a:rPr>
              <a:t>updateOne</a:t>
            </a:r>
            <a:endParaRPr lang="en-US" sz="1400" dirty="0">
              <a:latin typeface="Consolas" panose="020B0609020204030204" pitchFamily="49" charset="0"/>
            </a:endParaRPr>
          </a:p>
          <a:p>
            <a:pPr lvl="1"/>
            <a:r>
              <a:rPr lang="en-US" sz="1400" b="0" dirty="0">
                <a:solidFill>
                  <a:srgbClr val="6A9955"/>
                </a:solidFill>
                <a:effectLst/>
                <a:latin typeface="Consolas" panose="020B0609020204030204" pitchFamily="49" charset="0"/>
              </a:rPr>
              <a:t>// update - deposit/withdraw amount</a:t>
            </a:r>
            <a:endParaRPr lang="en-US" sz="1400" b="0" dirty="0">
              <a:solidFill>
                <a:srgbClr val="CCCCCC"/>
              </a:solidFill>
              <a:effectLst/>
              <a:latin typeface="Consolas" panose="020B0609020204030204" pitchFamily="49" charset="0"/>
            </a:endParaRPr>
          </a:p>
          <a:p>
            <a:pPr lvl="1"/>
            <a:r>
              <a:rPr lang="en-US" sz="1400" b="0" dirty="0">
                <a:solidFill>
                  <a:srgbClr val="CCCCCC"/>
                </a:solidFill>
                <a:effectLst/>
                <a:latin typeface="Consolas" panose="020B0609020204030204" pitchFamily="49" charset="0"/>
              </a:rPr>
              <a:t>        </a:t>
            </a:r>
            <a:r>
              <a:rPr lang="en-US" sz="1400" b="0" dirty="0">
                <a:solidFill>
                  <a:srgbClr val="569CD6"/>
                </a:solidFill>
                <a:effectLst/>
                <a:latin typeface="Consolas" panose="020B0609020204030204" pitchFamily="49" charset="0"/>
              </a:rPr>
              <a:t>const</a:t>
            </a:r>
            <a:r>
              <a:rPr lang="en-US" sz="1400" b="0" dirty="0">
                <a:solidFill>
                  <a:srgbClr val="CCCCCC"/>
                </a:solidFill>
                <a:effectLst/>
                <a:latin typeface="Consolas" panose="020B0609020204030204" pitchFamily="49" charset="0"/>
              </a:rPr>
              <a:t> </a:t>
            </a:r>
            <a:r>
              <a:rPr lang="en-US" sz="1400" b="0" dirty="0">
                <a:solidFill>
                  <a:srgbClr val="4FC1FF"/>
                </a:solidFill>
                <a:effectLst/>
                <a:latin typeface="Consolas" panose="020B0609020204030204" pitchFamily="49" charset="0"/>
              </a:rPr>
              <a:t>users</a:t>
            </a:r>
            <a:r>
              <a:rPr lang="en-US" sz="1400" b="0" dirty="0">
                <a:solidFill>
                  <a:srgbClr val="CCCCCC"/>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db</a:t>
            </a:r>
            <a:endParaRPr lang="en-US" sz="1400" b="0" dirty="0">
              <a:solidFill>
                <a:srgbClr val="CCCCCC"/>
              </a:solidFill>
              <a:effectLst/>
              <a:latin typeface="Consolas" panose="020B0609020204030204" pitchFamily="49" charset="0"/>
            </a:endParaRPr>
          </a:p>
          <a:p>
            <a:pPr lvl="1"/>
            <a:r>
              <a:rPr lang="en-US" sz="1400" b="0" dirty="0">
                <a:solidFill>
                  <a:srgbClr val="CCCCCC"/>
                </a:solidFill>
                <a:effectLst/>
                <a:latin typeface="Consolas" panose="020B0609020204030204" pitchFamily="49" charset="0"/>
              </a:rPr>
              <a:t>            .</a:t>
            </a:r>
            <a:r>
              <a:rPr lang="en-US" sz="1400" b="0" dirty="0">
                <a:solidFill>
                  <a:srgbClr val="DCDCAA"/>
                </a:solidFill>
                <a:effectLst/>
                <a:latin typeface="Consolas" panose="020B0609020204030204" pitchFamily="49" charset="0"/>
              </a:rPr>
              <a:t>collection</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'users'</a:t>
            </a:r>
            <a:r>
              <a:rPr lang="en-US" sz="1400" b="0" dirty="0">
                <a:solidFill>
                  <a:srgbClr val="CCCCCC"/>
                </a:solidFill>
                <a:effectLst/>
                <a:latin typeface="Consolas" panose="020B0609020204030204" pitchFamily="49" charset="0"/>
              </a:rPr>
              <a:t>)            </a:t>
            </a:r>
          </a:p>
          <a:p>
            <a:pPr lvl="1"/>
            <a:r>
              <a:rPr lang="en-US" sz="1400" b="0" dirty="0">
                <a:solidFill>
                  <a:srgbClr val="CCCCCC"/>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updateOne</a:t>
            </a:r>
            <a:r>
              <a:rPr lang="en-US" sz="1400" b="0" dirty="0">
                <a:solidFill>
                  <a:srgbClr val="CCCCCC"/>
                </a:solidFill>
                <a:effectLst/>
                <a:latin typeface="Consolas" panose="020B0609020204030204" pitchFamily="49" charset="0"/>
              </a:rPr>
              <a:t>(</a:t>
            </a:r>
          </a:p>
          <a:p>
            <a:pPr lvl="1"/>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email</a:t>
            </a:r>
            <a:r>
              <a:rPr lang="en-US" sz="1400" b="0" dirty="0">
                <a:solidFill>
                  <a:srgbClr val="CCCCCC"/>
                </a:solidFill>
                <a:effectLst/>
                <a:latin typeface="Consolas" panose="020B0609020204030204" pitchFamily="49" charset="0"/>
              </a:rPr>
              <a:t>},</a:t>
            </a:r>
          </a:p>
          <a:p>
            <a:pPr lvl="1"/>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$set:</a:t>
            </a:r>
            <a:r>
              <a:rPr lang="en-US" sz="1400" b="0" dirty="0">
                <a:solidFill>
                  <a:srgbClr val="CCCCCC"/>
                </a:solidFill>
                <a:effectLst/>
                <a:latin typeface="Consolas" panose="020B0609020204030204" pitchFamily="49" charset="0"/>
              </a:rPr>
              <a:t> { </a:t>
            </a:r>
            <a:r>
              <a:rPr lang="en-US" sz="1400" b="0" dirty="0">
                <a:solidFill>
                  <a:srgbClr val="9CDCFE"/>
                </a:solidFill>
                <a:effectLst/>
                <a:latin typeface="Consolas" panose="020B0609020204030204" pitchFamily="49" charset="0"/>
              </a:rPr>
              <a:t>balance:</a:t>
            </a:r>
            <a:r>
              <a:rPr lang="en-US" sz="1400" b="0" dirty="0">
                <a:solidFill>
                  <a:srgbClr val="CCCCCC"/>
                </a:solidFill>
                <a:effectLst/>
                <a:latin typeface="Consolas" panose="020B0609020204030204" pitchFamily="49" charset="0"/>
              </a:rPr>
              <a:t> </a:t>
            </a:r>
            <a:r>
              <a:rPr lang="en-US" sz="1400" b="0" dirty="0">
                <a:solidFill>
                  <a:srgbClr val="9CDCFE"/>
                </a:solidFill>
                <a:effectLst/>
                <a:latin typeface="Consolas" panose="020B0609020204030204" pitchFamily="49" charset="0"/>
              </a:rPr>
              <a:t>amount</a:t>
            </a:r>
            <a:r>
              <a:rPr lang="en-US" sz="1400" b="0" dirty="0">
                <a:solidFill>
                  <a:srgbClr val="CCCCCC"/>
                </a:solidFill>
                <a:effectLst/>
                <a:latin typeface="Consolas" panose="020B0609020204030204" pitchFamily="49" charset="0"/>
              </a:rPr>
              <a:t>}},</a:t>
            </a:r>
          </a:p>
          <a:p>
            <a:pPr lvl="1"/>
            <a:r>
              <a:rPr lang="en-US" sz="1400" b="0" dirty="0">
                <a:solidFill>
                  <a:srgbClr val="CCCCCC"/>
                </a:solidFill>
                <a:effectLst/>
                <a:latin typeface="Consolas" panose="020B0609020204030204" pitchFamily="49" charset="0"/>
              </a:rPr>
              <a:t>             </a:t>
            </a:r>
            <a:br>
              <a:rPr lang="en-US" b="0" dirty="0">
                <a:solidFill>
                  <a:srgbClr val="CCCCCC"/>
                </a:solidFill>
                <a:effectLst/>
                <a:latin typeface="Consolas" panose="020B0609020204030204" pitchFamily="49" charset="0"/>
              </a:rPr>
            </a:br>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endParaRPr lang="en-US" b="0" dirty="0">
              <a:solidFill>
                <a:srgbClr val="CCCCCC"/>
              </a:solidFill>
              <a:effectLst/>
              <a:latin typeface="Consolas" panose="020B0609020204030204" pitchFamily="49" charset="0"/>
            </a:endParaRPr>
          </a:p>
          <a:p>
            <a:pPr marL="285750" indent="-2857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2960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Component Architecture Diagram</a:t>
            </a:r>
          </a:p>
        </p:txBody>
      </p:sp>
      <p:pic>
        <p:nvPicPr>
          <p:cNvPr id="8" name="Picture 7">
            <a:extLst>
              <a:ext uri="{FF2B5EF4-FFF2-40B4-BE49-F238E27FC236}">
                <a16:creationId xmlns:a16="http://schemas.microsoft.com/office/drawing/2014/main" id="{2FCEA20A-EBF7-4BAB-5400-0A814C6B3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474" y="1171796"/>
            <a:ext cx="8367824" cy="5067300"/>
          </a:xfrm>
          <a:prstGeom prst="rect">
            <a:avLst/>
          </a:prstGeom>
        </p:spPr>
      </p:pic>
    </p:spTree>
    <p:custDataLst>
      <p:tags r:id="rId1"/>
    </p:custDataLst>
    <p:extLst>
      <p:ext uri="{BB962C8B-B14F-4D97-AF65-F5344CB8AC3E}">
        <p14:creationId xmlns:p14="http://schemas.microsoft.com/office/powerpoint/2010/main" val="51268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574158" y="1382232"/>
            <a:ext cx="464642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Styling using react bootstrap</a:t>
            </a:r>
          </a:p>
          <a:p>
            <a:endParaRPr lang="en-US" dirty="0"/>
          </a:p>
          <a:p>
            <a:pPr marL="285750" indent="-285750">
              <a:buFont typeface="Arial" panose="020B0604020202020204" pitchFamily="34" charset="0"/>
              <a:buChar char="•"/>
            </a:pPr>
            <a:r>
              <a:rPr lang="en-US" dirty="0"/>
              <a:t>All pages and forms are displayed in react bootstrap card components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1E0F42B-5B08-3143-F6ED-0213B41F9D32}"/>
              </a:ext>
            </a:extLst>
          </p:cNvPr>
          <p:cNvPicPr>
            <a:picLocks noChangeAspect="1"/>
          </p:cNvPicPr>
          <p:nvPr/>
        </p:nvPicPr>
        <p:blipFill rotWithShape="1">
          <a:blip r:embed="rId3"/>
          <a:srcRect r="24215"/>
          <a:stretch/>
        </p:blipFill>
        <p:spPr>
          <a:xfrm>
            <a:off x="5851451" y="1158947"/>
            <a:ext cx="5525386" cy="4524315"/>
          </a:xfrm>
          <a:prstGeom prst="rect">
            <a:avLst/>
          </a:prstGeom>
          <a:ln>
            <a:solidFill>
              <a:schemeClr val="tx1"/>
            </a:solidFill>
          </a:ln>
        </p:spPr>
      </p:pic>
    </p:spTree>
    <p:custDataLst>
      <p:tags r:id="rId1"/>
    </p:custDataLst>
    <p:extLst>
      <p:ext uri="{BB962C8B-B14F-4D97-AF65-F5344CB8AC3E}">
        <p14:creationId xmlns:p14="http://schemas.microsoft.com/office/powerpoint/2010/main" val="1147848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390963" y="1166308"/>
            <a:ext cx="967562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navigation bar shows the functions available to the user based on the  user authentication status.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1E0F42B-5B08-3143-F6ED-0213B41F9D32}"/>
              </a:ext>
            </a:extLst>
          </p:cNvPr>
          <p:cNvPicPr>
            <a:picLocks noChangeAspect="1"/>
          </p:cNvPicPr>
          <p:nvPr/>
        </p:nvPicPr>
        <p:blipFill rotWithShape="1">
          <a:blip r:embed="rId3"/>
          <a:srcRect r="24215"/>
          <a:stretch/>
        </p:blipFill>
        <p:spPr>
          <a:xfrm>
            <a:off x="6549655" y="2297234"/>
            <a:ext cx="4550736" cy="3678264"/>
          </a:xfrm>
          <a:prstGeom prst="rect">
            <a:avLst/>
          </a:prstGeom>
          <a:ln>
            <a:solidFill>
              <a:schemeClr val="tx1"/>
            </a:solidFill>
          </a:ln>
        </p:spPr>
      </p:pic>
      <p:pic>
        <p:nvPicPr>
          <p:cNvPr id="14" name="Picture 13">
            <a:extLst>
              <a:ext uri="{FF2B5EF4-FFF2-40B4-BE49-F238E27FC236}">
                <a16:creationId xmlns:a16="http://schemas.microsoft.com/office/drawing/2014/main" id="{17B55808-0131-3330-691F-C4F9D15BA48F}"/>
              </a:ext>
            </a:extLst>
          </p:cNvPr>
          <p:cNvPicPr>
            <a:picLocks noChangeAspect="1"/>
          </p:cNvPicPr>
          <p:nvPr/>
        </p:nvPicPr>
        <p:blipFill>
          <a:blip r:embed="rId4"/>
          <a:stretch>
            <a:fillRect/>
          </a:stretch>
        </p:blipFill>
        <p:spPr>
          <a:xfrm>
            <a:off x="390963" y="2297234"/>
            <a:ext cx="5573902" cy="3678264"/>
          </a:xfrm>
          <a:prstGeom prst="rect">
            <a:avLst/>
          </a:prstGeom>
          <a:ln>
            <a:solidFill>
              <a:schemeClr val="tx1"/>
            </a:solidFill>
          </a:ln>
        </p:spPr>
      </p:pic>
    </p:spTree>
    <p:custDataLst>
      <p:tags r:id="rId1"/>
    </p:custDataLst>
    <p:extLst>
      <p:ext uri="{BB962C8B-B14F-4D97-AF65-F5344CB8AC3E}">
        <p14:creationId xmlns:p14="http://schemas.microsoft.com/office/powerpoint/2010/main" val="18549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390963" y="1166308"/>
            <a:ext cx="967562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basic functions are available in the navigation bar and there are also links in every page that lead to the user possible next required functions.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1E0F42B-5B08-3143-F6ED-0213B41F9D32}"/>
              </a:ext>
            </a:extLst>
          </p:cNvPr>
          <p:cNvPicPr>
            <a:picLocks noChangeAspect="1"/>
          </p:cNvPicPr>
          <p:nvPr/>
        </p:nvPicPr>
        <p:blipFill rotWithShape="1">
          <a:blip r:embed="rId3"/>
          <a:srcRect r="24215"/>
          <a:stretch/>
        </p:blipFill>
        <p:spPr>
          <a:xfrm>
            <a:off x="6549655" y="2297234"/>
            <a:ext cx="4550736" cy="3678264"/>
          </a:xfrm>
          <a:prstGeom prst="rect">
            <a:avLst/>
          </a:prstGeom>
          <a:ln>
            <a:solidFill>
              <a:schemeClr val="tx1"/>
            </a:solidFill>
          </a:ln>
        </p:spPr>
      </p:pic>
      <p:pic>
        <p:nvPicPr>
          <p:cNvPr id="14" name="Picture 13">
            <a:extLst>
              <a:ext uri="{FF2B5EF4-FFF2-40B4-BE49-F238E27FC236}">
                <a16:creationId xmlns:a16="http://schemas.microsoft.com/office/drawing/2014/main" id="{17B55808-0131-3330-691F-C4F9D15BA48F}"/>
              </a:ext>
            </a:extLst>
          </p:cNvPr>
          <p:cNvPicPr>
            <a:picLocks noChangeAspect="1"/>
          </p:cNvPicPr>
          <p:nvPr/>
        </p:nvPicPr>
        <p:blipFill>
          <a:blip r:embed="rId4"/>
          <a:stretch>
            <a:fillRect/>
          </a:stretch>
        </p:blipFill>
        <p:spPr>
          <a:xfrm>
            <a:off x="390963" y="2297234"/>
            <a:ext cx="5573902" cy="3678264"/>
          </a:xfrm>
          <a:prstGeom prst="rect">
            <a:avLst/>
          </a:prstGeom>
          <a:ln>
            <a:solidFill>
              <a:schemeClr val="tx1"/>
            </a:solidFill>
          </a:ln>
        </p:spPr>
      </p:pic>
    </p:spTree>
    <p:custDataLst>
      <p:tags r:id="rId1"/>
    </p:custDataLst>
    <p:extLst>
      <p:ext uri="{BB962C8B-B14F-4D97-AF65-F5344CB8AC3E}">
        <p14:creationId xmlns:p14="http://schemas.microsoft.com/office/powerpoint/2010/main" val="2546877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390963" y="1166308"/>
            <a:ext cx="967562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Success messages or welcome messages are displayed to the user with every response to a user request.</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9E855317-4D2F-4F22-D53A-6365F582D02E}"/>
              </a:ext>
            </a:extLst>
          </p:cNvPr>
          <p:cNvPicPr>
            <a:picLocks noChangeAspect="1"/>
          </p:cNvPicPr>
          <p:nvPr/>
        </p:nvPicPr>
        <p:blipFill>
          <a:blip r:embed="rId3"/>
          <a:stretch>
            <a:fillRect/>
          </a:stretch>
        </p:blipFill>
        <p:spPr>
          <a:xfrm>
            <a:off x="5648183" y="2547708"/>
            <a:ext cx="4298052" cy="2591025"/>
          </a:xfrm>
          <a:prstGeom prst="rect">
            <a:avLst/>
          </a:prstGeom>
        </p:spPr>
      </p:pic>
      <p:pic>
        <p:nvPicPr>
          <p:cNvPr id="8" name="Picture 7">
            <a:extLst>
              <a:ext uri="{FF2B5EF4-FFF2-40B4-BE49-F238E27FC236}">
                <a16:creationId xmlns:a16="http://schemas.microsoft.com/office/drawing/2014/main" id="{37037750-2906-B46B-85C2-CBD3A67DD3A6}"/>
              </a:ext>
            </a:extLst>
          </p:cNvPr>
          <p:cNvPicPr>
            <a:picLocks noChangeAspect="1"/>
          </p:cNvPicPr>
          <p:nvPr/>
        </p:nvPicPr>
        <p:blipFill>
          <a:blip r:embed="rId4"/>
          <a:stretch>
            <a:fillRect/>
          </a:stretch>
        </p:blipFill>
        <p:spPr>
          <a:xfrm>
            <a:off x="2330643" y="1994751"/>
            <a:ext cx="2647871" cy="3696941"/>
          </a:xfrm>
          <a:prstGeom prst="rect">
            <a:avLst/>
          </a:prstGeom>
        </p:spPr>
      </p:pic>
    </p:spTree>
    <p:custDataLst>
      <p:tags r:id="rId1"/>
    </p:custDataLst>
    <p:extLst>
      <p:ext uri="{BB962C8B-B14F-4D97-AF65-F5344CB8AC3E}">
        <p14:creationId xmlns:p14="http://schemas.microsoft.com/office/powerpoint/2010/main" val="405156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520995" y="1158948"/>
            <a:ext cx="6315740" cy="923330"/>
          </a:xfrm>
          <a:prstGeom prst="rect">
            <a:avLst/>
          </a:prstGeom>
          <a:noFill/>
        </p:spPr>
        <p:txBody>
          <a:bodyPr wrap="square" rtlCol="0">
            <a:spAutoFit/>
          </a:bodyPr>
          <a:lstStyle/>
          <a:p>
            <a:pPr marL="285750" indent="-285750">
              <a:buFont typeface="Arial" panose="020B0604020202020204" pitchFamily="34" charset="0"/>
              <a:buChar char="•"/>
            </a:pPr>
            <a:r>
              <a:rPr lang="en-US" dirty="0"/>
              <a:t>Errors are displayed to the users in the form of alert windows</a:t>
            </a:r>
            <a:r>
              <a:rPr lang="ar-EG" dirty="0"/>
              <a:t> </a:t>
            </a:r>
            <a:r>
              <a:rPr lang="en-US" dirty="0"/>
              <a:t>and error messages under invalid fields.</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FA0F9C21-F690-F4F3-CC39-9F7FDA0FA1B7}"/>
              </a:ext>
            </a:extLst>
          </p:cNvPr>
          <p:cNvPicPr>
            <a:picLocks noChangeAspect="1"/>
          </p:cNvPicPr>
          <p:nvPr/>
        </p:nvPicPr>
        <p:blipFill>
          <a:blip r:embed="rId3"/>
          <a:stretch>
            <a:fillRect/>
          </a:stretch>
        </p:blipFill>
        <p:spPr>
          <a:xfrm>
            <a:off x="1169940" y="2477385"/>
            <a:ext cx="4277115" cy="2955851"/>
          </a:xfrm>
          <a:prstGeom prst="rect">
            <a:avLst/>
          </a:prstGeom>
        </p:spPr>
      </p:pic>
      <p:pic>
        <p:nvPicPr>
          <p:cNvPr id="7" name="Picture 6">
            <a:extLst>
              <a:ext uri="{FF2B5EF4-FFF2-40B4-BE49-F238E27FC236}">
                <a16:creationId xmlns:a16="http://schemas.microsoft.com/office/drawing/2014/main" id="{66C32ED6-8D76-C09A-B25F-3F48D1B4C42B}"/>
              </a:ext>
            </a:extLst>
          </p:cNvPr>
          <p:cNvPicPr>
            <a:picLocks noChangeAspect="1"/>
          </p:cNvPicPr>
          <p:nvPr/>
        </p:nvPicPr>
        <p:blipFill>
          <a:blip r:embed="rId4"/>
          <a:stretch>
            <a:fillRect/>
          </a:stretch>
        </p:blipFill>
        <p:spPr>
          <a:xfrm>
            <a:off x="6096000" y="1973916"/>
            <a:ext cx="3019747" cy="4331994"/>
          </a:xfrm>
          <a:prstGeom prst="rect">
            <a:avLst/>
          </a:prstGeom>
        </p:spPr>
      </p:pic>
    </p:spTree>
    <p:custDataLst>
      <p:tags r:id="rId1"/>
    </p:custDataLst>
    <p:extLst>
      <p:ext uri="{BB962C8B-B14F-4D97-AF65-F5344CB8AC3E}">
        <p14:creationId xmlns:p14="http://schemas.microsoft.com/office/powerpoint/2010/main" val="38726844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T PE" val="8XAD2cre"/>
  <p:tag name="ARTICULATE_DESIGN_ID_OFFICE THEME" val="RnN90pNB"/>
  <p:tag name="ARTICULATE_DESIGN_ID_1_MIT PE" val="caWeEXct"/>
  <p:tag name="ARTICULATE_SLIDE_THUMBNAIL_REFRESH" val="1"/>
  <p:tag name="ARTICULATE_PROJECT_OPEN" val="0"/>
  <p:tag name="ARTICULATE_SLIDE_COUNT" val="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T 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T P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6DC331548237488BA9A87C5C22BBA4" ma:contentTypeVersion="10" ma:contentTypeDescription="Create a new document." ma:contentTypeScope="" ma:versionID="afc8a0c30e361a4a3a2205789a414196">
  <xsd:schema xmlns:xsd="http://www.w3.org/2001/XMLSchema" xmlns:xs="http://www.w3.org/2001/XMLSchema" xmlns:p="http://schemas.microsoft.com/office/2006/metadata/properties" xmlns:ns2="73104017-11a4-4e7d-8e2e-7ba33f84cdc8" xmlns:ns3="2a2fcfcd-4c6e-4213-8c07-5dcda0681f8c" targetNamespace="http://schemas.microsoft.com/office/2006/metadata/properties" ma:root="true" ma:fieldsID="b0091fef3329149c31400b0a37629447" ns2:_="" ns3:_="">
    <xsd:import namespace="73104017-11a4-4e7d-8e2e-7ba33f84cdc8"/>
    <xsd:import namespace="2a2fcfcd-4c6e-4213-8c07-5dcda0681f8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EventHashCode" minOccurs="0"/>
                <xsd:element ref="ns2:MediaServiceGenerationTim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04017-11a4-4e7d-8e2e-7ba33f84cd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a2fcfcd-4c6e-4213-8c07-5dcda0681f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A21850-8052-44A7-AA8A-584600B2D5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04017-11a4-4e7d-8e2e-7ba33f84cdc8"/>
    <ds:schemaRef ds:uri="2a2fcfcd-4c6e-4213-8c07-5dcda0681f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2DA2B0-6261-4A05-8BA3-00501EB38C7B}">
  <ds:schemaRefs>
    <ds:schemaRef ds:uri="73104017-11a4-4e7d-8e2e-7ba33f84cdc8"/>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http://schemas.microsoft.com/office/infopath/2007/PartnerControls"/>
    <ds:schemaRef ds:uri="http://purl.org/dc/terms/"/>
    <ds:schemaRef ds:uri="2a2fcfcd-4c6e-4213-8c07-5dcda0681f8c"/>
    <ds:schemaRef ds:uri="http://purl.org/dc/dcmitype/"/>
  </ds:schemaRefs>
</ds:datastoreItem>
</file>

<file path=customXml/itemProps3.xml><?xml version="1.0" encoding="utf-8"?>
<ds:datastoreItem xmlns:ds="http://schemas.openxmlformats.org/officeDocument/2006/customXml" ds:itemID="{87B7EC69-9FDF-4664-B867-3A91419BA9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1344</TotalTime>
  <Words>2281</Words>
  <Application>Microsoft Office PowerPoint</Application>
  <PresentationFormat>Widescreen</PresentationFormat>
  <Paragraphs>311</Paragraphs>
  <Slides>37</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37</vt:i4>
      </vt:variant>
    </vt:vector>
  </HeadingPairs>
  <TitlesOfParts>
    <vt:vector size="47" baseType="lpstr">
      <vt:lpstr>-apple-system</vt:lpstr>
      <vt:lpstr>Arial</vt:lpstr>
      <vt:lpstr>Calibri</vt:lpstr>
      <vt:lpstr>Calibri Light</vt:lpstr>
      <vt:lpstr>Consolas</vt:lpstr>
      <vt:lpstr>Times New Roman</vt:lpstr>
      <vt:lpstr>TradeGothic LT Light</vt:lpstr>
      <vt:lpstr>Wingdings</vt:lpstr>
      <vt:lpstr>MIT PE</vt:lpstr>
      <vt:lpstr>1_MIT 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Shilpiya</dc:creator>
  <cp:lastModifiedBy>Radwa Aboudina</cp:lastModifiedBy>
  <cp:revision>102</cp:revision>
  <dcterms:created xsi:type="dcterms:W3CDTF">2018-11-05T13:58:18Z</dcterms:created>
  <dcterms:modified xsi:type="dcterms:W3CDTF">2023-06-24T03:38:00Z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0x010100296DC331548237488BA9A87C5C22BBA4</vt:lpwstr>
  </property>
  <property fmtid="{D5CDD505-2E9C-101B-9397-08002B2CF9AE}" pid="3" name="ArticulateGUID">
    <vt:lpwstr>405BEB8A-A8B9-422E-86C1-391F774E521D</vt:lpwstr>
  </property>
  <property fmtid="{D5CDD505-2E9C-101B-9397-08002B2CF9AE}" pid="4" name="ArticulatePath">
    <vt:lpwstr>MIT_xPRO_PPT_Template</vt:lpwstr>
  </property>
</Properties>
</file>